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Default Extension="docx" ContentType="application/vnd.openxmlformats-officedocument.wordprocessingml.document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6.xml" ContentType="application/vnd.openxmlformats-officedocument.presentationml.notesSlide+xml"/>
  <Default Extension="doc" ContentType="application/msword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49"/>
  </p:notesMasterIdLst>
  <p:sldIdLst>
    <p:sldId id="256" r:id="rId2"/>
    <p:sldId id="257" r:id="rId3"/>
    <p:sldId id="258" r:id="rId4"/>
    <p:sldId id="259" r:id="rId5"/>
    <p:sldId id="260" r:id="rId6"/>
    <p:sldId id="262" r:id="rId7"/>
    <p:sldId id="265" r:id="rId8"/>
    <p:sldId id="266" r:id="rId9"/>
    <p:sldId id="263" r:id="rId10"/>
    <p:sldId id="303" r:id="rId11"/>
    <p:sldId id="264" r:id="rId12"/>
    <p:sldId id="268" r:id="rId13"/>
    <p:sldId id="269" r:id="rId14"/>
    <p:sldId id="270" r:id="rId15"/>
    <p:sldId id="272" r:id="rId16"/>
    <p:sldId id="273" r:id="rId17"/>
    <p:sldId id="271" r:id="rId18"/>
    <p:sldId id="274" r:id="rId19"/>
    <p:sldId id="275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304" r:id="rId30"/>
    <p:sldId id="287" r:id="rId31"/>
    <p:sldId id="288" r:id="rId32"/>
    <p:sldId id="289" r:id="rId33"/>
    <p:sldId id="277" r:id="rId34"/>
    <p:sldId id="290" r:id="rId35"/>
    <p:sldId id="305" r:id="rId36"/>
    <p:sldId id="291" r:id="rId37"/>
    <p:sldId id="292" r:id="rId38"/>
    <p:sldId id="306" r:id="rId39"/>
    <p:sldId id="307" r:id="rId40"/>
    <p:sldId id="308" r:id="rId41"/>
    <p:sldId id="309" r:id="rId42"/>
    <p:sldId id="310" r:id="rId43"/>
    <p:sldId id="311" r:id="rId44"/>
    <p:sldId id="312" r:id="rId45"/>
    <p:sldId id="313" r:id="rId46"/>
    <p:sldId id="314" r:id="rId47"/>
    <p:sldId id="315" r:id="rId48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esktop\&#1051;&#1080;&#1089;&#1090;%20Microsoft%20Office%20Exce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pieChart>
        <c:varyColors val="1"/>
        <c:ser>
          <c:idx val="0"/>
          <c:order val="0"/>
          <c:dLbls>
            <c:txPr>
              <a:bodyPr/>
              <a:lstStyle/>
              <a:p>
                <a:pPr>
                  <a:defRPr sz="2000" b="1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Лист1!$F$5:$F$10</c:f>
              <c:strCache>
                <c:ptCount val="6"/>
                <c:pt idx="0">
                  <c:v>Всего педагогов в том числе:</c:v>
                </c:pt>
                <c:pt idx="1">
                  <c:v>Магистров</c:v>
                </c:pt>
                <c:pt idx="2">
                  <c:v>высшей категории</c:v>
                </c:pt>
                <c:pt idx="3">
                  <c:v>первой категории</c:v>
                </c:pt>
                <c:pt idx="4">
                  <c:v>второй категории</c:v>
                </c:pt>
                <c:pt idx="5">
                  <c:v>без категории</c:v>
                </c:pt>
              </c:strCache>
            </c:strRef>
          </c:cat>
          <c:val>
            <c:numRef>
              <c:f>Лист1!$G$5:$G$10</c:f>
              <c:numCache>
                <c:formatCode>General</c:formatCode>
                <c:ptCount val="6"/>
                <c:pt idx="0">
                  <c:v>66</c:v>
                </c:pt>
                <c:pt idx="1">
                  <c:v>6</c:v>
                </c:pt>
                <c:pt idx="2">
                  <c:v>9</c:v>
                </c:pt>
                <c:pt idx="3">
                  <c:v>17</c:v>
                </c:pt>
                <c:pt idx="4">
                  <c:v>15</c:v>
                </c:pt>
                <c:pt idx="5">
                  <c:v>25</c:v>
                </c:pt>
              </c:numCache>
            </c:numRef>
          </c:val>
        </c:ser>
        <c:firstSliceAng val="0"/>
      </c:pieChart>
    </c:plotArea>
    <c:plotVisOnly val="1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image" Target="../media/image113.emf"/><Relationship Id="rId1" Type="http://schemas.openxmlformats.org/officeDocument/2006/relationships/image" Target="../media/image1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2D404-50E2-4463-9813-0F1ABD35CAB4}" type="datetimeFigureOut">
              <a:rPr lang="ru-RU" smtClean="0"/>
              <a:pPr/>
              <a:t>26.12.2019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43CC1D-985C-4A28-BF46-C853F12B4F1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6DFE33-FBFF-451A-82B2-85B664359BD9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6DFE33-FBFF-451A-82B2-85B664359BD9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6DFE33-FBFF-451A-82B2-85B664359BD9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6DFE33-FBFF-451A-82B2-85B664359BD9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6DFE33-FBFF-451A-82B2-85B664359BD9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6DFE33-FBFF-451A-82B2-85B664359BD9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12/26/2019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12/26/2019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12/26/2019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12/26/2019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12/26/2019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12/26/2019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12/26/2019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12/26/2019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12/26/2019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12/26/2019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12/26/2019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12/26/2019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mailto:arpk.2015@mail.ru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chart" Target="../charts/chart1.xml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11" Type="http://schemas.openxmlformats.org/officeDocument/2006/relationships/image" Target="../media/image92.jpeg"/><Relationship Id="rId5" Type="http://schemas.openxmlformats.org/officeDocument/2006/relationships/image" Target="../media/image86.jpeg"/><Relationship Id="rId10" Type="http://schemas.openxmlformats.org/officeDocument/2006/relationships/image" Target="../media/image91.jpeg"/><Relationship Id="rId4" Type="http://schemas.openxmlformats.org/officeDocument/2006/relationships/image" Target="../media/image85.jpeg"/><Relationship Id="rId9" Type="http://schemas.openxmlformats.org/officeDocument/2006/relationships/image" Target="../media/image9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_________Microsoft_Office_Word_97_-_20033.doc"/><Relationship Id="rId4" Type="http://schemas.openxmlformats.org/officeDocument/2006/relationships/oleObject" Target="../embeddings/_________Microsoft_Office_Word_97_-_20032.doc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123.jpeg"/><Relationship Id="rId7" Type="http://schemas.openxmlformats.org/officeDocument/2006/relationships/image" Target="../media/image127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hyperlink" Target="http://www.arkpoliteh.kz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jpeg"/><Relationship Id="rId4" Type="http://schemas.openxmlformats.org/officeDocument/2006/relationships/image" Target="../media/image13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jpeg"/><Relationship Id="rId5" Type="http://schemas.openxmlformats.org/officeDocument/2006/relationships/image" Target="../media/image139.png"/><Relationship Id="rId4" Type="http://schemas.openxmlformats.org/officeDocument/2006/relationships/image" Target="../media/image13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7" Type="http://schemas.openxmlformats.org/officeDocument/2006/relationships/image" Target="../media/image148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447800" cy="14478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981200" y="381000"/>
            <a:ext cx="5867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КГКП «</a:t>
            </a:r>
            <a:r>
              <a:rPr lang="ru-RU" sz="2400" b="1" dirty="0" err="1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Аркалыкский</a:t>
            </a:r>
            <a:r>
              <a:rPr lang="ru-RU" sz="2400" b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 политехнический колледж» Управления образования </a:t>
            </a:r>
            <a:r>
              <a:rPr lang="ru-RU" sz="2400" b="1" dirty="0" err="1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акимата</a:t>
            </a:r>
            <a:r>
              <a:rPr lang="ru-RU" sz="2400" b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ru-RU" sz="2400" b="1" dirty="0" err="1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Костанайской</a:t>
            </a:r>
            <a:r>
              <a:rPr lang="ru-RU" sz="2400" b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 области</a:t>
            </a:r>
            <a:endParaRPr lang="ru-RU" sz="2400" b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1026" name="Picture 2" descr="G:\КОЛЛЕДЖ  26\_DSC0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2057400"/>
            <a:ext cx="6844665" cy="4567339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tabLst>
                <a:tab pos="4216400" algn="l"/>
              </a:tabLst>
              <a:defRPr/>
            </a:pPr>
            <a:r>
              <a:rPr lang="kk-KZ" sz="20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СТАНДАРТ 2. МЕНЕДЖМЕНТ И УПРАВЛЕНИЕ ИНФОРМАЦИЕЙ</a:t>
            </a:r>
            <a:endParaRPr lang="ru-RU" altLang="ru-RU" sz="2000" b="1" spc="50" dirty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258" name="Object 162"/>
          <p:cNvGraphicFramePr>
            <a:graphicFrameLocks noChangeAspect="1"/>
          </p:cNvGraphicFramePr>
          <p:nvPr/>
        </p:nvGraphicFramePr>
        <p:xfrm>
          <a:off x="81359" y="1066800"/>
          <a:ext cx="8757841" cy="5410200"/>
        </p:xfrm>
        <a:graphic>
          <a:graphicData uri="http://schemas.openxmlformats.org/presentationml/2006/ole">
            <p:oleObj spid="_x0000_s4258" name="Документ" r:id="rId3" imgW="10358468" imgH="7032510" progId="Word.Document.12">
              <p:embed/>
            </p:oleObj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43000" y="228600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tabLst>
                <a:tab pos="4216400" algn="l"/>
              </a:tabLst>
              <a:defRPr/>
            </a:pPr>
            <a:r>
              <a:rPr lang="kk-KZ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СТАНДАРТ 2. МЕНЕДЖМЕНТ И УПРАВЛЕНИЕ ИНФОРМАЦИЕЙ</a:t>
            </a:r>
            <a:endParaRPr lang="ru-RU" altLang="ru-RU" b="1" spc="50" dirty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152400" y="838200"/>
            <a:ext cx="8686800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Система управления и организационная структура колледжа отражена в документах: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-Устав;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Положение о методическом совете;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Правила внутреннего трудового распорядка;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Правила внутреннего распорядка обучающихся;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Кодекс чести преподавателей;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Кодекс чести студентов;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Правила проживания в студенческом общежитии. </a:t>
            </a:r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Кроме указанных документов, которые можно отнести к тактическим, в качестве стратегического документа выступает Программа развития коллежа на период 2019-2024 годы. В деятельности управления имеются задачи диспетчерского плана с кратковременным горизонтом их решения, годовой план работы колледжа.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D:\Методист\Фото 2018-2019\Жас мамандар отырысы 2\IMG-20181113-WA0028.jpg"/>
          <p:cNvPicPr/>
          <p:nvPr/>
        </p:nvPicPr>
        <p:blipFill>
          <a:blip r:embed="rId2"/>
          <a:srcRect t="35689"/>
          <a:stretch>
            <a:fillRect/>
          </a:stretch>
        </p:blipFill>
        <p:spPr bwMode="auto">
          <a:xfrm>
            <a:off x="228600" y="3352800"/>
            <a:ext cx="2590800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D:\Методист\Фото 2018-2019\Фото апталык\Апталык жабылуы\IMG-20181205-WA0075.jpg"/>
          <p:cNvPicPr/>
          <p:nvPr/>
        </p:nvPicPr>
        <p:blipFill>
          <a:blip r:embed="rId3"/>
          <a:srcRect r="6152" b="16215"/>
          <a:stretch>
            <a:fillRect/>
          </a:stretch>
        </p:blipFill>
        <p:spPr bwMode="auto">
          <a:xfrm>
            <a:off x="2971800" y="3352800"/>
            <a:ext cx="2743200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D:\Методист\Фото 2018-2019\АПК Фото Лучший преподаватель спец дисциплин\DSC_1945.JPG"/>
          <p:cNvPicPr/>
          <p:nvPr/>
        </p:nvPicPr>
        <p:blipFill>
          <a:blip r:embed="rId4" cstate="print"/>
          <a:srcRect t="25161"/>
          <a:stretch>
            <a:fillRect/>
          </a:stretch>
        </p:blipFill>
        <p:spPr bwMode="auto">
          <a:xfrm>
            <a:off x="5867400" y="3352800"/>
            <a:ext cx="2819400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5800" y="304800"/>
            <a:ext cx="7924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СТАНДАРТ 3. СТУДЕНТЫ, СТУДЕНТОЦЕНТРИРОВАННОЕ  ОБУЧЕНИЕ,  ПРЕПОДАВАНИЕ И ОЦЕНКА УСПЕВАЕМОСТИ</a:t>
            </a:r>
            <a:endParaRPr lang="ru-RU" b="1" spc="50" dirty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1000" y="1066800"/>
            <a:ext cx="822960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kk-KZ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Студентоцентрированное обучение в колледже основано на проявлении уважения по отношению к студентам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учете их потребностей, политики поддержки различных категорий студентов, обеспечении студентов различными видами руководств. Обучающиеся колледжа активно привлекаются к организаторской и координирующей работе на уровне отделения, колледжа, города и области.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КДМ колледжа как общественное объединение студентов нацелено на эффективное взаимодействие с администрацией колледжа на всех уровнях управления и ориентировано на развитие всесторонне интересной студенческой жизни.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6" name="Рисунок 5" descr="D:\Методист\Фото 2018-2019\Гылымга кадам 2019\WhatsApp Images3\IMG-20190409-WA0016.jpg"/>
          <p:cNvPicPr/>
          <p:nvPr/>
        </p:nvPicPr>
        <p:blipFill>
          <a:blip r:embed="rId2"/>
          <a:srcRect t="21555" b="8439"/>
          <a:stretch>
            <a:fillRect/>
          </a:stretch>
        </p:blipFill>
        <p:spPr bwMode="auto">
          <a:xfrm>
            <a:off x="609600" y="3048000"/>
            <a:ext cx="3733800" cy="2971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G:\КОЛЛЕДЖ  26\_DSC005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048000"/>
            <a:ext cx="3733800" cy="2971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04800" y="1447797"/>
          <a:ext cx="8381999" cy="4724404"/>
        </p:xfrm>
        <a:graphic>
          <a:graphicData uri="http://schemas.openxmlformats.org/drawingml/2006/table">
            <a:tbl>
              <a:tblPr/>
              <a:tblGrid>
                <a:gridCol w="713974"/>
                <a:gridCol w="1385406"/>
                <a:gridCol w="407573"/>
                <a:gridCol w="407573"/>
                <a:gridCol w="407573"/>
                <a:gridCol w="327670"/>
                <a:gridCol w="327670"/>
                <a:gridCol w="327670"/>
                <a:gridCol w="327670"/>
                <a:gridCol w="407573"/>
                <a:gridCol w="407573"/>
                <a:gridCol w="489204"/>
                <a:gridCol w="489204"/>
                <a:gridCol w="488629"/>
                <a:gridCol w="488629"/>
                <a:gridCol w="489204"/>
                <a:gridCol w="489204"/>
              </a:tblGrid>
              <a:tr h="125443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latin typeface="Times New Roman"/>
                          <a:ea typeface="Calibri"/>
                          <a:cs typeface="Times New Roman"/>
                        </a:rPr>
                        <a:t>Специальность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15"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latin typeface="Times New Roman"/>
                          <a:ea typeface="Calibri"/>
                          <a:cs typeface="Times New Roman"/>
                        </a:rPr>
                        <a:t>Контингент студентов, человек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5443">
                <a:tc rowSpan="2">
                  <a:txBody>
                    <a:bodyPr/>
                    <a:lstStyle/>
                    <a:p>
                      <a:pPr marL="71755" indent="184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latin typeface="Times New Roman"/>
                          <a:ea typeface="Calibri"/>
                          <a:cs typeface="Times New Roman"/>
                        </a:rPr>
                        <a:t>Шифр 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latin typeface="Times New Roman"/>
                          <a:ea typeface="Calibri"/>
                          <a:cs typeface="Times New Roman"/>
                        </a:rPr>
                        <a:t>Наименование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latin typeface="Times New Roman"/>
                          <a:ea typeface="Calibri"/>
                          <a:cs typeface="Times New Roman"/>
                        </a:rPr>
                        <a:t>2013-2014г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latin typeface="Times New Roman"/>
                          <a:ea typeface="Calibri"/>
                          <a:cs typeface="Times New Roman"/>
                        </a:rPr>
                        <a:t>2014-2015 г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latin typeface="Times New Roman"/>
                          <a:ea typeface="Calibri"/>
                          <a:cs typeface="Times New Roman"/>
                        </a:rPr>
                        <a:t>2015-2016 г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latin typeface="Times New Roman"/>
                          <a:ea typeface="Calibri"/>
                          <a:cs typeface="Times New Roman"/>
                        </a:rPr>
                        <a:t>2016-2017 г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latin typeface="Times New Roman"/>
                          <a:ea typeface="Calibri"/>
                          <a:cs typeface="Times New Roman"/>
                        </a:rPr>
                        <a:t>2017-2018 г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448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Times New Roman"/>
                          <a:ea typeface="Calibri"/>
                          <a:cs typeface="Times New Roman"/>
                        </a:rPr>
                        <a:t>Всего допущено к ИА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Times New Roman"/>
                          <a:ea typeface="Calibri"/>
                          <a:cs typeface="Times New Roman"/>
                        </a:rPr>
                        <a:t>Доля успешно сдавших, %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Times New Roman"/>
                          <a:ea typeface="Calibri"/>
                          <a:cs typeface="Times New Roman"/>
                        </a:rPr>
                        <a:t>Ср. балл ИА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Times New Roman"/>
                          <a:ea typeface="Calibri"/>
                          <a:cs typeface="Times New Roman"/>
                        </a:rPr>
                        <a:t>Всего допущено к ИА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Times New Roman"/>
                          <a:ea typeface="Calibri"/>
                          <a:cs typeface="Times New Roman"/>
                        </a:rPr>
                        <a:t>Доля успешно сдавших, %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Times New Roman"/>
                          <a:ea typeface="Calibri"/>
                          <a:cs typeface="Times New Roman"/>
                        </a:rPr>
                        <a:t>Ср. балл ИА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Times New Roman"/>
                          <a:ea typeface="Calibri"/>
                          <a:cs typeface="Times New Roman"/>
                        </a:rPr>
                        <a:t>Всего допущено к ИА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Times New Roman"/>
                          <a:ea typeface="Calibri"/>
                          <a:cs typeface="Times New Roman"/>
                        </a:rPr>
                        <a:t>Доля успешно сдавших, %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Times New Roman"/>
                          <a:ea typeface="Calibri"/>
                          <a:cs typeface="Times New Roman"/>
                        </a:rPr>
                        <a:t>Ср. балл ИА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Times New Roman"/>
                          <a:ea typeface="Calibri"/>
                          <a:cs typeface="Times New Roman"/>
                        </a:rPr>
                        <a:t>Всего допущено к ИА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Times New Roman"/>
                          <a:ea typeface="Calibri"/>
                          <a:cs typeface="Times New Roman"/>
                        </a:rPr>
                        <a:t>Доля успешно сдавших, %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Times New Roman"/>
                          <a:ea typeface="Calibri"/>
                          <a:cs typeface="Times New Roman"/>
                        </a:rPr>
                        <a:t>Ср. балл ИА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Times New Roman"/>
                          <a:ea typeface="Calibri"/>
                          <a:cs typeface="Times New Roman"/>
                        </a:rPr>
                        <a:t>Всего допущено к ИА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Times New Roman"/>
                          <a:ea typeface="Calibri"/>
                          <a:cs typeface="Times New Roman"/>
                        </a:rPr>
                        <a:t>Доля успешно сдавших, %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Times New Roman"/>
                          <a:ea typeface="Calibri"/>
                          <a:cs typeface="Times New Roman"/>
                        </a:rPr>
                        <a:t>Ср. балл ИА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695"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Times New Roman"/>
                          <a:ea typeface="Calibri"/>
                          <a:cs typeface="Times New Roman"/>
                        </a:rPr>
                        <a:t>0506000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Times New Roman"/>
                          <a:ea typeface="Calibri"/>
                          <a:cs typeface="Times New Roman"/>
                        </a:rPr>
                        <a:t>Парикмахерское искусство и декоративная косметика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68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3,7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4,8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68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3,7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47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62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3,7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482"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0508000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Times New Roman"/>
                          <a:ea typeface="Calibri"/>
                          <a:cs typeface="Times New Roman"/>
                        </a:rPr>
                        <a:t>Организация питания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24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58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3,6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695"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0910000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Электрическое и электромеханическое оборудование (по видам)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41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92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4,4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42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78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4,0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49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69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3,7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59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96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4,6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39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797"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1114000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Times New Roman"/>
                          <a:ea typeface="Calibri"/>
                          <a:cs typeface="Times New Roman"/>
                        </a:rPr>
                        <a:t>Сварочное дело (по видам)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22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72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3,7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4491"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1201000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Times New Roman"/>
                          <a:ea typeface="Calibri"/>
                          <a:cs typeface="Times New Roman"/>
                        </a:rPr>
                        <a:t>Техническое обслуживание, ремонт и эксплуатация автомобильного транспорта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43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98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4,2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65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80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4,1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60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36,6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4,2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33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91,1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4,2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961"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1211000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Times New Roman"/>
                          <a:ea typeface="Calibri"/>
                          <a:cs typeface="Times New Roman"/>
                        </a:rPr>
                        <a:t>Швейное производство и моделирование одежды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23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57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3,8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61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3,7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44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3,6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55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3,7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695"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Times New Roman"/>
                          <a:ea typeface="Calibri"/>
                          <a:cs typeface="Times New Roman"/>
                        </a:rPr>
                        <a:t>1304000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Times New Roman"/>
                          <a:ea typeface="Calibri"/>
                          <a:cs typeface="Times New Roman"/>
                        </a:rPr>
                        <a:t>Вычислительная техника и программное обеспечение (по видам</a:t>
                      </a: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26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76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3,9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23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52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3,7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695"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Times New Roman"/>
                          <a:ea typeface="Calibri"/>
                          <a:cs typeface="Times New Roman"/>
                        </a:rPr>
                        <a:t>1401000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Строительство и эксплуатация зданий и сооружений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3,5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4,2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3,5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592"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Times New Roman"/>
                          <a:ea typeface="Calibri"/>
                          <a:cs typeface="Times New Roman"/>
                        </a:rPr>
                        <a:t>1501000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Times New Roman"/>
                          <a:ea typeface="Calibri"/>
                          <a:cs typeface="Times New Roman"/>
                        </a:rPr>
                        <a:t>Техническое обслуживание и  ремонт сельскохозяйственной техники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22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52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3,6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24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58,3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3,7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84,2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4,1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797"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1504000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Times New Roman"/>
                          <a:ea typeface="Calibri"/>
                          <a:cs typeface="Times New Roman"/>
                        </a:rPr>
                        <a:t>Фермерское хозяйство  ( по профилю)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47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68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3,7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47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68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24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3,7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>
                          <a:latin typeface="Times New Roman"/>
                          <a:ea typeface="Calibri"/>
                          <a:cs typeface="Times New Roman"/>
                        </a:rPr>
                        <a:t>49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728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Times New Roman"/>
                          <a:ea typeface="Calibri"/>
                          <a:cs typeface="Times New Roman"/>
                        </a:rPr>
                        <a:t>Итого по колледжу: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490" marR="424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 b="1" dirty="0">
                          <a:latin typeface="Times New Roman"/>
                          <a:ea typeface="Calibri"/>
                          <a:cs typeface="Times New Roman"/>
                        </a:rPr>
                        <a:t>235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600" b="1" dirty="0">
                          <a:latin typeface="Times New Roman"/>
                          <a:ea typeface="Calibri"/>
                          <a:cs typeface="Times New Roman"/>
                        </a:rPr>
                        <a:t>70</a:t>
                      </a:r>
                      <a:r>
                        <a:rPr lang="en-US" sz="600" b="1" dirty="0"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 b="1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ru-RU" sz="600" b="1">
                          <a:latin typeface="Times New Roman"/>
                          <a:ea typeface="Calibri"/>
                          <a:cs typeface="Times New Roman"/>
                        </a:rPr>
                        <a:t>,</a:t>
                      </a:r>
                      <a:r>
                        <a:rPr lang="en-US" sz="600" b="1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 b="1">
                          <a:latin typeface="Times New Roman"/>
                          <a:ea typeface="Calibri"/>
                          <a:cs typeface="Times New Roman"/>
                        </a:rPr>
                        <a:t>225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 b="1">
                          <a:latin typeface="Times New Roman"/>
                          <a:ea typeface="Calibri"/>
                          <a:cs typeface="Times New Roman"/>
                        </a:rPr>
                        <a:t>261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latin typeface="Times New Roman"/>
                          <a:ea typeface="Calibri"/>
                          <a:cs typeface="Times New Roman"/>
                        </a:rPr>
                        <a:t>232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latin typeface="Times New Roman"/>
                          <a:ea typeface="Calibri"/>
                          <a:cs typeface="Times New Roman"/>
                        </a:rPr>
                        <a:t>70%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latin typeface="Times New Roman"/>
                          <a:ea typeface="Calibri"/>
                          <a:cs typeface="Times New Roman"/>
                        </a:rPr>
                        <a:t>3,9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latin typeface="Times New Roman"/>
                          <a:ea typeface="Calibri"/>
                          <a:cs typeface="Times New Roman"/>
                        </a:rPr>
                        <a:t>168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90" marR="42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09600" y="304800"/>
            <a:ext cx="8001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СТАНДАРТ 3. СТУДЕНТЫ, СТУДЕНТОЦЕНТРИРОВАННОЕ  ОБУЧЕНИЕ,  ПРЕПОДАВАНИЕ И ОЦЕНКА УСПЕВАЕМОСТИ</a:t>
            </a:r>
            <a:endParaRPr lang="ru-RU" b="1" spc="50" dirty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6" name="Прямоугольник 6"/>
          <p:cNvSpPr>
            <a:spLocks noChangeArrowheads="1"/>
          </p:cNvSpPr>
          <p:nvPr/>
        </p:nvSpPr>
        <p:spPr bwMode="auto">
          <a:xfrm>
            <a:off x="685800" y="1066800"/>
            <a:ext cx="77962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400" b="1" dirty="0">
                <a:solidFill>
                  <a:srgbClr val="002060"/>
                </a:solidFill>
              </a:rPr>
              <a:t>Результаты Итоговой аттестации (в разрезе специальностей колледжа)</a:t>
            </a:r>
            <a:endParaRPr lang="ru-RU" altLang="ru-RU" sz="1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5800" y="304800"/>
            <a:ext cx="7924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СТАНДАРТ 3. СТУДЕНТЫ, СТУДЕНТОЦЕНТРИРОВАННОЕ  ОБУЧЕНИЕ,  ПРЕПОДАВАНИЕ И ОЦЕНКА УСПЕВАЕМОСТИ</a:t>
            </a:r>
            <a:endParaRPr lang="ru-RU" b="1" spc="50" dirty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D:\Методист\Фото 2018-2019\Фото апталык\Апталык жабылуы\IMG-20181205-WA0122.jpg"/>
          <p:cNvPicPr/>
          <p:nvPr/>
        </p:nvPicPr>
        <p:blipFill>
          <a:blip r:embed="rId2"/>
          <a:srcRect t="2830" r="19862" b="9815"/>
          <a:stretch>
            <a:fillRect/>
          </a:stretch>
        </p:blipFill>
        <p:spPr bwMode="auto">
          <a:xfrm>
            <a:off x="609600" y="1066800"/>
            <a:ext cx="37338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D:\Методист\Фото 2018-2019\Фото апталык\Ашык сабак тарих\IMG-20181120-WA0016 (1)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066801"/>
            <a:ext cx="37338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D:\Апталык 2108-2019\Апталык матер Қызмет көрсету Техникалык пан\Тех дисциплин апталык\апталық ашылуы. жабылуы\DSC_2304.JPG"/>
          <p:cNvPicPr/>
          <p:nvPr/>
        </p:nvPicPr>
        <p:blipFill>
          <a:blip r:embed="rId4" cstate="print"/>
          <a:srcRect l="13490" t="22709" r="13447" b="11155"/>
          <a:stretch>
            <a:fillRect/>
          </a:stretch>
        </p:blipFill>
        <p:spPr bwMode="auto">
          <a:xfrm>
            <a:off x="2286000" y="4038600"/>
            <a:ext cx="4339852" cy="2617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5800" y="304800"/>
            <a:ext cx="7924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СТАНДАРТ 3. СТУДЕНТЫ, СТУДЕНТОЦЕНТРИРОВАННОЕ  ОБУЧЕНИЕ,  ПРЕПОДАВАНИЕ И ОЦЕНКА УСПЕВАЕМОСТИ</a:t>
            </a:r>
            <a:endParaRPr lang="ru-RU" b="1" spc="50" dirty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85801" y="1523999"/>
          <a:ext cx="7924798" cy="4648199"/>
        </p:xfrm>
        <a:graphic>
          <a:graphicData uri="http://schemas.openxmlformats.org/drawingml/2006/table">
            <a:tbl>
              <a:tblPr/>
              <a:tblGrid>
                <a:gridCol w="312997"/>
                <a:gridCol w="1379303"/>
                <a:gridCol w="312997"/>
                <a:gridCol w="312997"/>
                <a:gridCol w="188328"/>
                <a:gridCol w="251987"/>
                <a:gridCol w="251987"/>
                <a:gridCol w="251987"/>
                <a:gridCol w="251987"/>
                <a:gridCol w="251987"/>
                <a:gridCol w="259504"/>
                <a:gridCol w="259504"/>
                <a:gridCol w="251987"/>
                <a:gridCol w="241820"/>
                <a:gridCol w="261272"/>
                <a:gridCol w="261272"/>
                <a:gridCol w="251987"/>
                <a:gridCol w="251987"/>
                <a:gridCol w="251987"/>
                <a:gridCol w="240052"/>
                <a:gridCol w="251987"/>
                <a:gridCol w="251987"/>
                <a:gridCol w="251987"/>
                <a:gridCol w="251987"/>
                <a:gridCol w="237843"/>
                <a:gridCol w="190539"/>
                <a:gridCol w="190539"/>
              </a:tblGrid>
              <a:tr h="209609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 dirty="0">
                          <a:latin typeface="Times New Roman"/>
                          <a:ea typeface="Calibri"/>
                          <a:cs typeface="Times New Roman"/>
                        </a:rPr>
                        <a:t>№ </a:t>
                      </a:r>
                      <a:r>
                        <a:rPr lang="ru-RU" sz="500" b="1" dirty="0" err="1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r>
                        <a:rPr lang="ru-RU" sz="500" b="1" dirty="0"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500" b="1" dirty="0" err="1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Наименования специальностей 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201</a:t>
                      </a:r>
                      <a:r>
                        <a:rPr lang="kk-KZ" sz="500" b="1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-201</a:t>
                      </a:r>
                      <a:r>
                        <a:rPr lang="kk-KZ" sz="500" b="1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201</a:t>
                      </a:r>
                      <a:r>
                        <a:rPr lang="kk-KZ" sz="500" b="1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-201</a:t>
                      </a:r>
                      <a:r>
                        <a:rPr lang="kk-KZ" sz="500" b="1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201</a:t>
                      </a:r>
                      <a:r>
                        <a:rPr lang="kk-KZ" sz="500" b="1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-201</a:t>
                      </a:r>
                      <a:r>
                        <a:rPr lang="kk-KZ" sz="500" b="1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201</a:t>
                      </a:r>
                      <a:r>
                        <a:rPr lang="kk-KZ" sz="500" b="1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-201</a:t>
                      </a:r>
                      <a:r>
                        <a:rPr lang="kk-KZ" sz="500" b="1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r>
                        <a:rPr lang="kk-KZ" sz="500" b="1"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-20</a:t>
                      </a:r>
                      <a:r>
                        <a:rPr lang="kk-KZ" sz="500" b="1">
                          <a:latin typeface="Times New Roman"/>
                          <a:ea typeface="Calibri"/>
                          <a:cs typeface="Times New Roman"/>
                        </a:rPr>
                        <a:t>20 (ожидаемый)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78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Всего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9 кл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11 кл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Всего 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9 кл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11 кл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Всего 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9 кл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11 кл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Всего 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9 кл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11 кл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Всего 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9 кл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11 кл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06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гос.з 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договор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 b="1">
                          <a:latin typeface="Times New Roman"/>
                          <a:ea typeface="Calibri"/>
                          <a:cs typeface="Times New Roman"/>
                        </a:rPr>
                        <a:t>гос.з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договор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гос.з 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договор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 b="1">
                          <a:latin typeface="Times New Roman"/>
                          <a:ea typeface="Calibri"/>
                          <a:cs typeface="Times New Roman"/>
                        </a:rPr>
                        <a:t>гос.з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договор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гос.з 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договор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 b="1">
                          <a:latin typeface="Times New Roman"/>
                          <a:ea typeface="Calibri"/>
                          <a:cs typeface="Times New Roman"/>
                        </a:rPr>
                        <a:t>гос.з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договор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гос.з 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договор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 b="1">
                          <a:latin typeface="Times New Roman"/>
                          <a:ea typeface="Calibri"/>
                          <a:cs typeface="Times New Roman"/>
                        </a:rPr>
                        <a:t>гос.з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договор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гос.з 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договор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 b="1">
                          <a:latin typeface="Times New Roman"/>
                          <a:ea typeface="Calibri"/>
                          <a:cs typeface="Times New Roman"/>
                        </a:rPr>
                        <a:t>гос.з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договор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027">
                <a:tc gridSpan="2"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Очная форма обучения</a:t>
                      </a: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: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4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0506000</a:t>
                      </a: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 «</a:t>
                      </a: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Парикмахерское искусство и декоративная косметика</a:t>
                      </a: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 i="1">
                          <a:latin typeface="Times New Roman"/>
                          <a:ea typeface="Calibri"/>
                          <a:cs typeface="Times New Roman"/>
                        </a:rPr>
                        <a:t>30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48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23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48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23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8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0508000 «</a:t>
                      </a: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Организация питания</a:t>
                      </a: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»  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24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24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9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Times New Roman"/>
                          <a:cs typeface="Times New Roman"/>
                        </a:rPr>
                        <a:t>0910000</a:t>
                      </a: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«Электрическое и электромеханическое оборудование (по видам)»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122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122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171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146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163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138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133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108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133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108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6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 indent="-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1114000 «</a:t>
                      </a: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Сварочное дело (по видам)</a:t>
                      </a: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24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24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24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24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2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Times New Roman"/>
                          <a:cs typeface="Times New Roman"/>
                        </a:rPr>
                        <a:t>1201000 </a:t>
                      </a: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«</a:t>
                      </a: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Техническое обслуживание, ремонт и эксплуатация автомобильного транспорта</a:t>
                      </a: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169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144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164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121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43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123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99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24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90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90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93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93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803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Times New Roman"/>
                          <a:cs typeface="Times New Roman"/>
                        </a:rPr>
                        <a:t>1211000</a:t>
                      </a: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«</a:t>
                      </a: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Швейное производство и моделирование одежды</a:t>
                      </a: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47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47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22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22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8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47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47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9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Times New Roman"/>
                          <a:cs typeface="Times New Roman"/>
                        </a:rPr>
                        <a:t>1304000 </a:t>
                      </a: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«</a:t>
                      </a: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Вычислительная техника и программное обеспечение (по видам</a:t>
                      </a: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51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51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26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26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48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48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9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1401000 </a:t>
                      </a: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«Строительство и эксплуатация зданий и сооружений»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21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21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9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1501000 </a:t>
                      </a: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 «</a:t>
                      </a: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Техническое обслуживание и  ремонт сельскохозяйственной техники</a:t>
                      </a: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49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49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51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51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45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45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68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68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614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1504000«</a:t>
                      </a: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Фермерское хозяйство 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 ( по профилю)</a:t>
                      </a: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76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76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73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73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73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73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74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74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46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46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6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51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51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49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24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47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23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24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74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49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609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 b="1">
                          <a:latin typeface="Times New Roman"/>
                          <a:ea typeface="Calibri"/>
                          <a:cs typeface="Times New Roman"/>
                        </a:rPr>
                        <a:t>Всего: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 b="1">
                          <a:latin typeface="Times New Roman"/>
                          <a:ea typeface="Calibri"/>
                          <a:cs typeface="Times New Roman"/>
                        </a:rPr>
                        <a:t>648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598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 b="1"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 b="1">
                          <a:latin typeface="Times New Roman"/>
                          <a:ea typeface="Calibri"/>
                          <a:cs typeface="Times New Roman"/>
                        </a:rPr>
                        <a:t>695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 b="1">
                          <a:latin typeface="Times New Roman"/>
                          <a:ea typeface="Calibri"/>
                          <a:cs typeface="Times New Roman"/>
                        </a:rPr>
                        <a:t>597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98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 b="1">
                          <a:latin typeface="Times New Roman"/>
                          <a:ea typeface="Calibri"/>
                          <a:cs typeface="Times New Roman"/>
                        </a:rPr>
                        <a:t>641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543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 b="1">
                          <a:latin typeface="Times New Roman"/>
                          <a:ea typeface="Calibri"/>
                          <a:cs typeface="Times New Roman"/>
                        </a:rPr>
                        <a:t>98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 b="1">
                          <a:latin typeface="Times New Roman"/>
                          <a:ea typeface="Calibri"/>
                          <a:cs typeface="Times New Roman"/>
                        </a:rPr>
                        <a:t>552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502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 b="1">
                          <a:latin typeface="Times New Roman"/>
                          <a:ea typeface="Calibri"/>
                          <a:cs typeface="Times New Roman"/>
                        </a:rPr>
                        <a:t>539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489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027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Зао</a:t>
                      </a: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чная форма обучения</a:t>
                      </a: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: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9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Times New Roman"/>
                          <a:cs typeface="Times New Roman"/>
                        </a:rPr>
                        <a:t>0910000</a:t>
                      </a: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«Электрическое и электромеханическое оборудование (по видам)»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 b="1">
                          <a:latin typeface="Times New Roman"/>
                          <a:ea typeface="Calibri"/>
                          <a:cs typeface="Times New Roman"/>
                        </a:rPr>
                        <a:t>47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24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23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 b="1">
                          <a:latin typeface="Times New Roman"/>
                          <a:ea typeface="Calibri"/>
                          <a:cs typeface="Times New Roman"/>
                        </a:rPr>
                        <a:t>42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 b="1">
                          <a:latin typeface="Times New Roman"/>
                          <a:ea typeface="Calibri"/>
                          <a:cs typeface="Times New Roman"/>
                        </a:rPr>
                        <a:t>28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 b="1"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 b="1">
                          <a:latin typeface="Times New Roman"/>
                          <a:ea typeface="Calibri"/>
                          <a:cs typeface="Times New Roman"/>
                        </a:rPr>
                        <a:t>24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 b="1"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2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Times New Roman"/>
                          <a:cs typeface="Times New Roman"/>
                        </a:rPr>
                        <a:t>1201000 </a:t>
                      </a: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«</a:t>
                      </a: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Техническое обслуживание, ремонт и эксплуатация автомобильного транспорта</a:t>
                      </a: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 b="1">
                          <a:latin typeface="Times New Roman"/>
                          <a:ea typeface="Calibri"/>
                          <a:cs typeface="Times New Roman"/>
                        </a:rPr>
                        <a:t>35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35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 b="1">
                          <a:latin typeface="Times New Roman"/>
                          <a:ea typeface="Calibri"/>
                          <a:cs typeface="Times New Roman"/>
                        </a:rPr>
                        <a:t>34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 b="1"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 b="1"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 b="1">
                          <a:latin typeface="Times New Roman"/>
                          <a:ea typeface="Calibri"/>
                          <a:cs typeface="Times New Roman"/>
                        </a:rPr>
                        <a:t>21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 b="1"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687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Times New Roman"/>
                          <a:cs typeface="Times New Roman"/>
                        </a:rPr>
                        <a:t>Всего: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 b="1">
                          <a:latin typeface="Times New Roman"/>
                          <a:ea typeface="Calibri"/>
                          <a:cs typeface="Times New Roman"/>
                        </a:rPr>
                        <a:t>82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24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58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 b="1">
                          <a:latin typeface="Times New Roman"/>
                          <a:ea typeface="Calibri"/>
                          <a:cs typeface="Times New Roman"/>
                        </a:rPr>
                        <a:t>76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 b="1">
                          <a:latin typeface="Times New Roman"/>
                          <a:ea typeface="Calibri"/>
                          <a:cs typeface="Times New Roman"/>
                        </a:rPr>
                        <a:t>43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 b="1">
                          <a:latin typeface="Times New Roman"/>
                          <a:ea typeface="Calibri"/>
                          <a:cs typeface="Times New Roman"/>
                        </a:rPr>
                        <a:t>33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 b="1">
                          <a:latin typeface="Times New Roman"/>
                          <a:ea typeface="Calibri"/>
                          <a:cs typeface="Times New Roman"/>
                        </a:rPr>
                        <a:t>45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30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 b="1">
                          <a:latin typeface="Times New Roman"/>
                          <a:ea typeface="Calibri"/>
                          <a:cs typeface="Times New Roman"/>
                        </a:rPr>
                        <a:t>29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29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609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 b="1">
                          <a:latin typeface="Times New Roman"/>
                          <a:ea typeface="Times New Roman"/>
                          <a:cs typeface="Times New Roman"/>
                        </a:rPr>
                        <a:t>Итого по колледжу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 b="1">
                          <a:latin typeface="Times New Roman"/>
                          <a:ea typeface="Calibri"/>
                          <a:cs typeface="Times New Roman"/>
                        </a:rPr>
                        <a:t>730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 b="1">
                          <a:latin typeface="Times New Roman"/>
                          <a:ea typeface="Calibri"/>
                          <a:cs typeface="Times New Roman"/>
                        </a:rPr>
                        <a:t>598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 b="1" dirty="0">
                          <a:latin typeface="Times New Roman"/>
                          <a:ea typeface="Calibri"/>
                          <a:cs typeface="Times New Roman"/>
                        </a:rPr>
                        <a:t>74</a:t>
                      </a: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 b="1">
                          <a:latin typeface="Times New Roman"/>
                          <a:ea typeface="Calibri"/>
                          <a:cs typeface="Times New Roman"/>
                        </a:rPr>
                        <a:t>58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 b="1">
                          <a:latin typeface="Times New Roman"/>
                          <a:ea typeface="Calibri"/>
                          <a:cs typeface="Times New Roman"/>
                        </a:rPr>
                        <a:t>771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 b="1">
                          <a:latin typeface="Times New Roman"/>
                          <a:ea typeface="Calibri"/>
                          <a:cs typeface="Times New Roman"/>
                        </a:rPr>
                        <a:t>597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 b="1">
                          <a:latin typeface="Times New Roman"/>
                          <a:ea typeface="Calibri"/>
                          <a:cs typeface="Times New Roman"/>
                        </a:rPr>
                        <a:t>141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 b="1">
                          <a:latin typeface="Times New Roman"/>
                          <a:ea typeface="Calibri"/>
                          <a:cs typeface="Times New Roman"/>
                        </a:rPr>
                        <a:t>33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 b="1">
                          <a:latin typeface="Times New Roman"/>
                          <a:ea typeface="Calibri"/>
                          <a:cs typeface="Times New Roman"/>
                        </a:rPr>
                        <a:t>686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 b="1">
                          <a:latin typeface="Times New Roman"/>
                          <a:ea typeface="Calibri"/>
                          <a:cs typeface="Times New Roman"/>
                        </a:rPr>
                        <a:t>543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 b="1">
                          <a:latin typeface="Times New Roman"/>
                          <a:ea typeface="Calibri"/>
                          <a:cs typeface="Times New Roman"/>
                        </a:rPr>
                        <a:t>128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 b="1"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 b="1">
                          <a:latin typeface="Times New Roman"/>
                          <a:ea typeface="Calibri"/>
                          <a:cs typeface="Times New Roman"/>
                        </a:rPr>
                        <a:t>581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502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 b="1">
                          <a:latin typeface="Times New Roman"/>
                          <a:ea typeface="Calibri"/>
                          <a:cs typeface="Times New Roman"/>
                        </a:rPr>
                        <a:t>79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 b="1">
                          <a:latin typeface="Times New Roman"/>
                          <a:ea typeface="Calibri"/>
                          <a:cs typeface="Times New Roman"/>
                        </a:rPr>
                        <a:t>539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489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29" marR="35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438400" y="990600"/>
            <a:ext cx="4090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b="1" dirty="0" smtClean="0"/>
              <a:t>Характеристика контингента студентов</a:t>
            </a:r>
            <a:endParaRPr lang="ru-RU" alt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19200" y="152400"/>
            <a:ext cx="7239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СТАНДАРТ 4. ПРИЕМ СТУДЕНТОВ, РЕЗУЛЬТАТЫ ОБУЧЕНИЯ, ПРИЗНАНИЕ И КВАЛИФИКАЦИИ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209800" y="1752600"/>
          <a:ext cx="4078605" cy="1226820"/>
        </p:xfrm>
        <a:graphic>
          <a:graphicData uri="http://schemas.openxmlformats.org/drawingml/2006/table">
            <a:tbl>
              <a:tblPr/>
              <a:tblGrid>
                <a:gridCol w="914400"/>
                <a:gridCol w="1416685"/>
                <a:gridCol w="1747520"/>
              </a:tblGrid>
              <a:tr h="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№ п/п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Учебные годы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latin typeface="Times New Roman"/>
                          <a:ea typeface="Calibri"/>
                          <a:cs typeface="Times New Roman"/>
                        </a:rPr>
                        <a:t>Количество мест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latin typeface="Times New Roman"/>
                          <a:ea typeface="Calibri"/>
                          <a:cs typeface="Times New Roman"/>
                        </a:rPr>
                        <a:t>2015-2016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latin typeface="Times New Roman"/>
                          <a:ea typeface="Calibri"/>
                          <a:cs typeface="Times New Roman"/>
                        </a:rPr>
                        <a:t>208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2016-2017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latin typeface="Times New Roman"/>
                          <a:ea typeface="Calibri"/>
                          <a:cs typeface="Times New Roman"/>
                        </a:rPr>
                        <a:t>298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latin typeface="Times New Roman"/>
                          <a:ea typeface="Calibri"/>
                          <a:cs typeface="Times New Roman"/>
                        </a:rPr>
                        <a:t>2017-2018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latin typeface="Times New Roman"/>
                          <a:ea typeface="Calibri"/>
                          <a:cs typeface="Times New Roman"/>
                        </a:rPr>
                        <a:t>182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201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-201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185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2019-2020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210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2362200" y="1371600"/>
            <a:ext cx="5257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Данные по размещению госзаказа в колледже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52400" y="838200"/>
            <a:ext cx="8839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Политика формирования контингента студентов заключается в приеме на основе государственного заказа.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D:\Методист\Фото 2018-2019\Апталық тех дисциплин\DSC_051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124200"/>
            <a:ext cx="4038600" cy="32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D:\Методист\Фото 2018-2019\Апталық тех дисциплин\DSC_046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124200"/>
            <a:ext cx="3886200" cy="3124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19200" y="152400"/>
            <a:ext cx="7239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СТАНДАРТ 4. ПРИЕМ СТУДЕНТОВ, РЕЗУЛЬТАТЫ ОБУЧЕНИЯ, ПРИЗНАНИЕ И КВАЛИФИКАЦИИ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28600" y="1524000"/>
          <a:ext cx="8534387" cy="4724401"/>
        </p:xfrm>
        <a:graphic>
          <a:graphicData uri="http://schemas.openxmlformats.org/drawingml/2006/table">
            <a:tbl>
              <a:tblPr/>
              <a:tblGrid>
                <a:gridCol w="275113"/>
                <a:gridCol w="1103877"/>
                <a:gridCol w="275113"/>
                <a:gridCol w="278534"/>
                <a:gridCol w="278534"/>
                <a:gridCol w="278534"/>
                <a:gridCol w="278534"/>
                <a:gridCol w="278534"/>
                <a:gridCol w="278534"/>
                <a:gridCol w="265341"/>
                <a:gridCol w="278534"/>
                <a:gridCol w="278534"/>
                <a:gridCol w="278534"/>
                <a:gridCol w="278534"/>
                <a:gridCol w="278534"/>
                <a:gridCol w="265341"/>
                <a:gridCol w="278534"/>
                <a:gridCol w="278534"/>
                <a:gridCol w="278534"/>
                <a:gridCol w="278534"/>
                <a:gridCol w="265341"/>
                <a:gridCol w="278534"/>
                <a:gridCol w="278534"/>
                <a:gridCol w="278534"/>
                <a:gridCol w="278534"/>
                <a:gridCol w="265341"/>
                <a:gridCol w="263387"/>
                <a:gridCol w="263387"/>
              </a:tblGrid>
              <a:tr h="106797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 dirty="0">
                          <a:latin typeface="Times New Roman"/>
                          <a:ea typeface="Calibri"/>
                          <a:cs typeface="Times New Roman"/>
                        </a:rPr>
                        <a:t>№ </a:t>
                      </a:r>
                      <a:r>
                        <a:rPr lang="ru-RU" sz="500" b="1" dirty="0" err="1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r>
                        <a:rPr lang="ru-RU" sz="500" b="1" dirty="0"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500" b="1" dirty="0" err="1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Наименования специальностей 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201</a:t>
                      </a:r>
                      <a:r>
                        <a:rPr lang="kk-KZ" sz="500" b="1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-201</a:t>
                      </a:r>
                      <a:r>
                        <a:rPr lang="kk-KZ" sz="500" b="1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201</a:t>
                      </a:r>
                      <a:r>
                        <a:rPr lang="kk-KZ" sz="500" b="1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-201</a:t>
                      </a:r>
                      <a:r>
                        <a:rPr lang="kk-KZ" sz="500" b="1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201</a:t>
                      </a:r>
                      <a:r>
                        <a:rPr lang="kk-KZ" sz="500" b="1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-201</a:t>
                      </a:r>
                      <a:r>
                        <a:rPr lang="kk-KZ" sz="500" b="1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201</a:t>
                      </a:r>
                      <a:r>
                        <a:rPr lang="kk-KZ" sz="500" b="1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-201</a:t>
                      </a:r>
                      <a:r>
                        <a:rPr lang="kk-KZ" sz="500" b="1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r>
                        <a:rPr lang="kk-KZ" sz="500" b="1"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-20</a:t>
                      </a:r>
                      <a:r>
                        <a:rPr lang="kk-KZ" sz="500" b="1"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98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Всего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9 кл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11 кл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Всего 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9 кл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11 кл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Всего 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9 кл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11 кл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Всего 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9 кл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11 кл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Всего 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9 кл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11 кл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48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договор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гос.з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договор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гос.з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договор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гос.з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договор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гос.з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з/о гос.з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договор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гос.з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договор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гос.з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договор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гос.з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договор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гос.з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договор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гос.з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договор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гос.з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19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0506000</a:t>
                      </a: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 «</a:t>
                      </a: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Парикмахерское искусство и декоративная косметика</a:t>
                      </a: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30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48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23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2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0508000 «</a:t>
                      </a: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Организация питания</a:t>
                      </a: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»  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05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Times New Roman"/>
                          <a:cs typeface="Times New Roman"/>
                        </a:rPr>
                        <a:t>0910000</a:t>
                      </a: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«Электрическое и электромеханическое оборудование (по видам)»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32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90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 indent="-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1114000 «</a:t>
                      </a: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Сварочное дело (по видам)</a:t>
                      </a: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05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Times New Roman"/>
                          <a:cs typeface="Times New Roman"/>
                        </a:rPr>
                        <a:t>1201000 </a:t>
                      </a: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«</a:t>
                      </a: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Техническое обслуживание, ремонт и эксплуатация автомобильного транспорта</a:t>
                      </a: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56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40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Times New Roman"/>
                          <a:cs typeface="Times New Roman"/>
                        </a:rPr>
                        <a:t>1211000</a:t>
                      </a: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«</a:t>
                      </a: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Швейное производство и моделирование одежды</a:t>
                      </a: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7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Times New Roman"/>
                          <a:cs typeface="Times New Roman"/>
                        </a:rPr>
                        <a:t>1304000 </a:t>
                      </a: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«</a:t>
                      </a: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Вычислительная техника и программное обеспечение (по видам</a:t>
                      </a: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1401000 </a:t>
                      </a: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«Строительство и эксплуатация зданий и сооружений»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7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1501000 </a:t>
                      </a: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 «</a:t>
                      </a: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Техническое обслуживание и  ремонт сельскохозяйственной техники</a:t>
                      </a: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888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1504000«</a:t>
                      </a: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Фермерское хозяйство  ( по профилю)</a:t>
                      </a: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4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24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24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5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033" marR="360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Итого по колледжу: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221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158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298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 dirty="0">
                          <a:latin typeface="Times New Roman"/>
                          <a:ea typeface="Calibri"/>
                          <a:cs typeface="Times New Roman"/>
                        </a:rPr>
                        <a:t>218</a:t>
                      </a: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55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30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182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133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49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185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 dirty="0">
                          <a:latin typeface="Times New Roman"/>
                          <a:ea typeface="Calibri"/>
                          <a:cs typeface="Times New Roman"/>
                        </a:rPr>
                        <a:t>160</a:t>
                      </a: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210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160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 dirty="0"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33" marR="360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1524000" y="1066800"/>
            <a:ext cx="6096000" cy="620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12696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Прием абитуриентов в разрезе специальностей за 5 лет</a:t>
            </a:r>
            <a:endParaRPr kumimoji="0" lang="ru-RU" sz="1100" b="1" i="1" u="none" strike="noStrike" cap="none" normalizeH="0" baseline="0" dirty="0" smtClean="0">
              <a:ln>
                <a:noFill/>
              </a:ln>
              <a:solidFill>
                <a:srgbClr val="DDDDDD"/>
              </a:solidFill>
              <a:effectLst/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24000" y="228600"/>
            <a:ext cx="701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СТАНДАРТ 4. ПРИЕМ СТУДЕНТОВ, РЕЗУЛЬТАТЫ ОБУЧЕНИЯ, ПРИЗНАНИЕ И КВАЛИФИКАЦИИ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57195" y="1219198"/>
          <a:ext cx="8305804" cy="5029201"/>
        </p:xfrm>
        <a:graphic>
          <a:graphicData uri="http://schemas.openxmlformats.org/drawingml/2006/table">
            <a:tbl>
              <a:tblPr/>
              <a:tblGrid>
                <a:gridCol w="480064"/>
                <a:gridCol w="1646833"/>
                <a:gridCol w="275843"/>
                <a:gridCol w="275843"/>
                <a:gridCol w="275843"/>
                <a:gridCol w="205674"/>
                <a:gridCol w="275843"/>
                <a:gridCol w="206157"/>
                <a:gridCol w="205674"/>
                <a:gridCol w="275843"/>
                <a:gridCol w="205674"/>
                <a:gridCol w="275843"/>
                <a:gridCol w="206157"/>
                <a:gridCol w="205674"/>
                <a:gridCol w="275843"/>
                <a:gridCol w="205674"/>
                <a:gridCol w="275843"/>
                <a:gridCol w="206157"/>
                <a:gridCol w="205674"/>
                <a:gridCol w="343110"/>
                <a:gridCol w="205674"/>
                <a:gridCol w="343110"/>
                <a:gridCol w="206157"/>
                <a:gridCol w="206157"/>
                <a:gridCol w="333915"/>
                <a:gridCol w="147610"/>
                <a:gridCol w="333915"/>
              </a:tblGrid>
              <a:tr h="11991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 dirty="0">
                          <a:latin typeface="Times New Roman"/>
                          <a:ea typeface="Calibri"/>
                          <a:cs typeface="Times New Roman"/>
                        </a:rPr>
                        <a:t>Специальность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КОНТИНГЕНТ </a:t>
                      </a:r>
                      <a:r>
                        <a:rPr lang="kk-KZ" sz="500" b="1">
                          <a:latin typeface="Times New Roman"/>
                          <a:ea typeface="Calibri"/>
                          <a:cs typeface="Times New Roman"/>
                        </a:rPr>
                        <a:t>ВЫПУСКНИКОВ, ЧЕЛОВЕК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9657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 dirty="0">
                          <a:latin typeface="Times New Roman"/>
                          <a:ea typeface="Calibri"/>
                          <a:cs typeface="Times New Roman"/>
                        </a:rPr>
                        <a:t>Шифр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Наименование специальности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2015-2016 г.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2016-2017 г.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2017-2018 г.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2018-2019 г.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2019-2020 г.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323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Всего выпуск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Трудостроены колледжам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Трудостроено самостоятельно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Кол- во рекламаций, полученных от работодателя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Всего выпуск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Трудостроены колледжам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Трудостроено самостоятельно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Кол- во рекламаций, полученных от работодателя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Всего выпуск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Трудостроены колледжам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Трудостроено самостоятельно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Кол- во рекламаций, полученных от работодателя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Всего выпуск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Трудостроены колледжам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Трудостроено самостоятельно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Кол- во рекламаций, полученных от работодателя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Всего выпуск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Трудостроены колледжам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Трудостроено самостоятельно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Кол- во рекламаций, полученных от работодателя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31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всего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в.т.ч по спец.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всего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в.т.ч по спец.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всего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в.т.ч по спец.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всего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в.т.ч по спец.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всего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в.т.ч по спец.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9835"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0506000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Парикмахерское искусство и декоративная косметика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47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27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23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835"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0508000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Организация питания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24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9752"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0910000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Электрическое и электромеханическое оборудование (по видам)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24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21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44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29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29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47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26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26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835"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1114000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Сварочное дело (по видам)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22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9752"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1201000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Техническое обслуживание, ремонт и эксплуатация автомобильного транспорта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23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58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47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47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53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41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41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21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835"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1211000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Швейное производство и моделирование одежды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23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835"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1304000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Вычислительная техника и программное обеспечение (по видам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26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23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132"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1401000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Строительство и эксплуатация зданий и сооружений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828"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1501000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Техническое обслуживание и  ремонт сельскохозяйственной техники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22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24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835"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1504000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Фермерское хозяйство  ( по профилю)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47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34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29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47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33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33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68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37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24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5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9699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latin typeface="Times New Roman"/>
                          <a:ea typeface="Calibri"/>
                          <a:cs typeface="Times New Roman"/>
                        </a:rPr>
                        <a:t>Итого: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latin typeface="Times New Roman"/>
                          <a:ea typeface="Calibri"/>
                          <a:cs typeface="Times New Roman"/>
                        </a:rPr>
                        <a:t>198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latin typeface="Times New Roman"/>
                          <a:ea typeface="Calibri"/>
                          <a:cs typeface="Times New Roman"/>
                        </a:rPr>
                        <a:t>124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latin typeface="Times New Roman"/>
                          <a:ea typeface="Calibri"/>
                          <a:cs typeface="Times New Roman"/>
                        </a:rPr>
                        <a:t>106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latin typeface="Times New Roman"/>
                          <a:ea typeface="Calibri"/>
                          <a:cs typeface="Times New Roman"/>
                        </a:rPr>
                        <a:t>197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latin typeface="Times New Roman"/>
                          <a:ea typeface="Calibri"/>
                          <a:cs typeface="Times New Roman"/>
                        </a:rPr>
                        <a:t>145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latin typeface="Times New Roman"/>
                          <a:ea typeface="Calibri"/>
                          <a:cs typeface="Times New Roman"/>
                        </a:rPr>
                        <a:t>135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latin typeface="Times New Roman"/>
                          <a:ea typeface="Calibri"/>
                          <a:cs typeface="Times New Roman"/>
                        </a:rPr>
                        <a:t>249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latin typeface="Times New Roman"/>
                          <a:ea typeface="Calibri"/>
                          <a:cs typeface="Times New Roman"/>
                        </a:rPr>
                        <a:t>153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latin typeface="Times New Roman"/>
                          <a:ea typeface="Calibri"/>
                          <a:cs typeface="Times New Roman"/>
                        </a:rPr>
                        <a:t>149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latin typeface="Times New Roman"/>
                          <a:ea typeface="Calibri"/>
                          <a:cs typeface="Times New Roman"/>
                        </a:rPr>
                        <a:t>208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latin typeface="Times New Roman"/>
                          <a:ea typeface="Calibri"/>
                          <a:cs typeface="Times New Roman"/>
                        </a:rPr>
                        <a:t>34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latin typeface="Times New Roman"/>
                          <a:ea typeface="Calibri"/>
                          <a:cs typeface="Times New Roman"/>
                        </a:rPr>
                        <a:t>118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304800" y="838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2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Статистические данные о трудоустройстве выпусников очного отделений колледжа по специальностям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2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1447800" y="228600"/>
            <a:ext cx="69342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СТАНДАРТ 5. ОБРАЗОВАТЕЛЬНЫЕ ПРОГРАММЫ: РАЗРАБОТКА, ЭФФЕКТИВНОСТЬ, НЕПРЕРЫВНЫЙ МОНИТОРИНГ И ПЕРИОДИЧЕСКАЯ ОЦЕНКА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7200" y="990600"/>
            <a:ext cx="8305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Образовательную деятельность колледж осуществляет на основании</a:t>
            </a:r>
          </a:p>
          <a:p>
            <a:r>
              <a:rPr lang="ru-RU" alt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Государственной  лицензии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KZ61LAA00013750 от 08.01.2019 года, выданной Департаментом по контролю в сфере образования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Костанайской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области Комитета по контролю в сфере образования и науки Министерства образования и науки Республики Казахстан.</a:t>
            </a:r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609600" y="2590659"/>
          <a:ext cx="7848599" cy="3568923"/>
        </p:xfrm>
        <a:graphic>
          <a:graphicData uri="http://schemas.openxmlformats.org/drawingml/2006/table">
            <a:tbl>
              <a:tblPr/>
              <a:tblGrid>
                <a:gridCol w="685324"/>
                <a:gridCol w="1255486"/>
                <a:gridCol w="3995168"/>
                <a:gridCol w="1912621"/>
              </a:tblGrid>
              <a:tr h="1757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/>
                          <a:ea typeface="Calibri"/>
                          <a:cs typeface="Times New Roman"/>
                        </a:rPr>
                        <a:t>№ </a:t>
                      </a:r>
                      <a:r>
                        <a:rPr lang="ru-RU" sz="700" dirty="0" err="1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r>
                        <a:rPr lang="ru-RU" sz="700" dirty="0"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700" dirty="0" err="1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700">
                          <a:latin typeface="Times New Roman"/>
                          <a:ea typeface="Calibri"/>
                          <a:cs typeface="Times New Roman"/>
                        </a:rPr>
                        <a:t>Шифр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700">
                          <a:latin typeface="Times New Roman"/>
                          <a:ea typeface="Calibri"/>
                          <a:cs typeface="Times New Roman"/>
                        </a:rPr>
                        <a:t>Наименование специальностей и квалификаций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700">
                          <a:latin typeface="Times New Roman"/>
                          <a:ea typeface="Calibri"/>
                          <a:cs typeface="Times New Roman"/>
                        </a:rPr>
                        <a:t>Сроки обучения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62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9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0506000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050601 2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Парикмахерское искусство и декоративная косметика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Парикмахер-модельер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2 года 10 месяцев,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10 месяцев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67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9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0508000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050801 2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Организация питания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21590"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Повар 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2 года 10 месяцев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67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9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1114000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111404 2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 indent="-21590"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Сварочное дело (по видам)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21590" indent="-21590" algn="just">
                        <a:spcAft>
                          <a:spcPts val="0"/>
                        </a:spcAft>
                      </a:pPr>
                      <a:r>
                        <a:rPr lang="ru-RU" sz="900" dirty="0" err="1">
                          <a:latin typeface="Times New Roman"/>
                          <a:ea typeface="Calibri"/>
                          <a:cs typeface="Times New Roman"/>
                        </a:rPr>
                        <a:t>Электрогазосварщик</a:t>
                      </a: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2 года 10 месяцев          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016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9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1211000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121106 2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121107 2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Швейное производство и моделирование одежды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Портной 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Модельер-закройщик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2 года 10 месяцев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087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9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1304000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130401 2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Вычислительная техника и программное обеспечение (по видам)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900" dirty="0">
                          <a:latin typeface="Times New Roman"/>
                          <a:ea typeface="Calibri"/>
                          <a:cs typeface="Times New Roman"/>
                        </a:rPr>
                        <a:t>Специалист по обработке цифровой информации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2 года 10 месяцев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62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90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900" dirty="0">
                          <a:latin typeface="Times New Roman"/>
                          <a:ea typeface="Calibri"/>
                          <a:cs typeface="Times New Roman"/>
                        </a:rPr>
                        <a:t>1401000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140105 2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900" dirty="0">
                          <a:latin typeface="Times New Roman"/>
                          <a:ea typeface="Calibri"/>
                          <a:cs typeface="Times New Roman"/>
                        </a:rPr>
                        <a:t>Строительство и эксплуатация зданий и сооружений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Маляр 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900" dirty="0">
                          <a:latin typeface="Times New Roman"/>
                          <a:ea typeface="Calibri"/>
                          <a:cs typeface="Times New Roman"/>
                        </a:rPr>
                        <a:t>1 год 10 месяцев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016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90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1501000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150502 2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Техническое обслуживание и ремонт сельскохозяйственной техники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-21590"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Мастер по эксплуатации машин и механизмов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2 года 10 месяцев     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62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9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091</a:t>
                      </a:r>
                      <a:r>
                        <a:rPr lang="kk-KZ" sz="900">
                          <a:latin typeface="Times New Roman"/>
                          <a:ea typeface="Calibri"/>
                          <a:cs typeface="Times New Roman"/>
                        </a:rPr>
                        <a:t>0000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900">
                          <a:latin typeface="Times New Roman"/>
                          <a:ea typeface="Calibri"/>
                          <a:cs typeface="Times New Roman"/>
                        </a:rPr>
                        <a:t>091004 3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900" dirty="0">
                          <a:latin typeface="Times New Roman"/>
                          <a:ea typeface="Calibri"/>
                          <a:cs typeface="Times New Roman"/>
                        </a:rPr>
                        <a:t>Электрическое и электромеханическое оборудование (по видам)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900" dirty="0">
                          <a:latin typeface="Times New Roman"/>
                          <a:ea typeface="Calibri"/>
                          <a:cs typeface="Times New Roman"/>
                        </a:rPr>
                        <a:t>Электромеханик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900" dirty="0">
                          <a:latin typeface="Times New Roman"/>
                          <a:ea typeface="Calibri"/>
                          <a:cs typeface="Times New Roman"/>
                        </a:rPr>
                        <a:t>2 года 10 месяцев, 3 года 10 месяцев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62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900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900">
                          <a:latin typeface="Times New Roman"/>
                          <a:ea typeface="Calibri"/>
                          <a:cs typeface="Times New Roman"/>
                        </a:rPr>
                        <a:t>1201000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900">
                          <a:latin typeface="Times New Roman"/>
                          <a:ea typeface="Calibri"/>
                          <a:cs typeface="Times New Roman"/>
                        </a:rPr>
                        <a:t>120112 3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 indent="-21590">
                        <a:spcAft>
                          <a:spcPts val="0"/>
                        </a:spcAft>
                      </a:pPr>
                      <a:r>
                        <a:rPr lang="kk-KZ" sz="900" dirty="0">
                          <a:latin typeface="Times New Roman"/>
                          <a:ea typeface="Calibri"/>
                          <a:cs typeface="Times New Roman"/>
                        </a:rPr>
                        <a:t>Техническое обслуживание, ремонт и эксплуатация автотранспорта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21590" indent="-21590">
                        <a:spcAft>
                          <a:spcPts val="0"/>
                        </a:spcAft>
                      </a:pPr>
                      <a:r>
                        <a:rPr lang="kk-KZ" sz="900" dirty="0">
                          <a:latin typeface="Times New Roman"/>
                          <a:ea typeface="Calibri"/>
                          <a:cs typeface="Times New Roman"/>
                        </a:rPr>
                        <a:t>Техник-механик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900" dirty="0">
                          <a:latin typeface="Times New Roman"/>
                          <a:ea typeface="Calibri"/>
                          <a:cs typeface="Times New Roman"/>
                        </a:rPr>
                        <a:t>2 года 10 месяцев, 3 года 10 месяцев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016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9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900">
                          <a:latin typeface="Times New Roman"/>
                          <a:ea typeface="Calibri"/>
                          <a:cs typeface="Times New Roman"/>
                        </a:rPr>
                        <a:t>1504000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150409 2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900">
                          <a:latin typeface="Times New Roman"/>
                          <a:ea typeface="Calibri"/>
                          <a:cs typeface="Times New Roman"/>
                        </a:rPr>
                        <a:t>150411 3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>
                        <a:spcAft>
                          <a:spcPts val="0"/>
                        </a:spcAft>
                      </a:pPr>
                      <a:r>
                        <a:rPr lang="kk-KZ" sz="900" dirty="0">
                          <a:latin typeface="Times New Roman"/>
                          <a:ea typeface="Calibri"/>
                          <a:cs typeface="Times New Roman"/>
                        </a:rPr>
                        <a:t>Фермерское хозяйство (по профилю) 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21590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Электромонтер по ремонту и обслуживанию  электрооборудования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21590">
                        <a:spcAft>
                          <a:spcPts val="0"/>
                        </a:spcAft>
                      </a:pPr>
                      <a:r>
                        <a:rPr lang="kk-KZ" sz="900" dirty="0">
                          <a:latin typeface="Times New Roman"/>
                          <a:ea typeface="Calibri"/>
                          <a:cs typeface="Times New Roman"/>
                        </a:rPr>
                        <a:t>Фермер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900" dirty="0">
                          <a:latin typeface="Times New Roman"/>
                          <a:ea typeface="Calibri"/>
                          <a:cs typeface="Times New Roman"/>
                        </a:rPr>
                        <a:t>2 года 10 месяцев, 1 год 10 месяцев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 descr="Крыжанова"/>
          <p:cNvSpPr>
            <a:spLocks noChangeArrowheads="1"/>
          </p:cNvSpPr>
          <p:nvPr/>
        </p:nvSpPr>
        <p:spPr bwMode="auto">
          <a:xfrm>
            <a:off x="5486400" y="1600200"/>
            <a:ext cx="2974975" cy="3668713"/>
          </a:xfrm>
          <a:prstGeom prst="rect">
            <a:avLst/>
          </a:prstGeom>
          <a:blipFill dpi="0" rotWithShape="0">
            <a:blip r:embed="rId2" cstate="print"/>
            <a:srcRect/>
            <a:stretch>
              <a:fillRect/>
            </a:stretch>
          </a:blip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905000" y="304800"/>
            <a:ext cx="52039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И.о директора колледжа </a:t>
            </a:r>
            <a:endParaRPr lang="ru-RU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571472" y="1524000"/>
            <a:ext cx="31432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Крыжанова Ирина Васильевна</a:t>
            </a:r>
          </a:p>
          <a:p>
            <a:pPr algn="ctr"/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Преподаватель математики высшей категории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447800" cy="14478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447800" y="228600"/>
            <a:ext cx="69342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СТАНДАРТ 5. ОБРАЗОВАТЕЛЬНЫЕ ПРОГРАММЫ: РАЗРАБОТКА, ЭФФЕКТИВНОСТЬ, НЕПРЕРЫВНЫЙ МОНИТОРИНГ И ПЕРИОДИЧЕСКАЯ ОЦЕНКА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838200" y="990600"/>
          <a:ext cx="7848599" cy="533400"/>
        </p:xfrm>
        <a:graphic>
          <a:graphicData uri="http://schemas.openxmlformats.org/drawingml/2006/table">
            <a:tbl>
              <a:tblPr/>
              <a:tblGrid>
                <a:gridCol w="685324"/>
                <a:gridCol w="1255486"/>
                <a:gridCol w="3995168"/>
                <a:gridCol w="1912621"/>
              </a:tblGrid>
              <a:tr h="5334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9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0506000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050601 2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Парикмахерское искусство и декоративная косметика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Парикмахер-модельер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2 года 10 месяцев,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10 месяцев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Рисунок 4" descr="C:\Users\User\Desktop\Қызмет көрсету саласы апталығы қорытындысы\Үздік маман шашатараз\DSC_217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676400"/>
            <a:ext cx="3500462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User\Desktop\Қызмет көрсету саласы апталығы қорытындысы\Үздік маман шашатараз\DSC_218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752600"/>
            <a:ext cx="3786214" cy="2071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User\Desktop\Қызмет көрсету саласы апталығы қорытындысы\Үздік маман шашатараз\DSC_2174.JPG"/>
          <p:cNvPicPr/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685800" y="4343400"/>
            <a:ext cx="3429024" cy="2000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User\Desktop\Қызмет көрсету саласы апталығы қорытындысы\Үздік маман шашатараз\DSC_218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4191000"/>
            <a:ext cx="3526401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447800" y="228600"/>
            <a:ext cx="69342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СТАНДАРТ 5. ОБРАЗОВАТЕЛЬНЫЕ ПРОГРАММЫ: РАЗРАБОТКА, ЭФФЕКТИВНОСТЬ, НЕПРЕРЫВНЫЙ МОНИТОРИНГ И ПЕРИОДИЧЕСКАЯ ОЦЕНКА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09600" y="1143000"/>
          <a:ext cx="7848599" cy="274320"/>
        </p:xfrm>
        <a:graphic>
          <a:graphicData uri="http://schemas.openxmlformats.org/drawingml/2006/table">
            <a:tbl>
              <a:tblPr/>
              <a:tblGrid>
                <a:gridCol w="685324"/>
                <a:gridCol w="1255486"/>
                <a:gridCol w="3995168"/>
                <a:gridCol w="1912621"/>
              </a:tblGrid>
              <a:tr h="20567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9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0508000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050801 2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Организация питания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21590"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Повар 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2 года 10 месяцев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Рисунок 4" descr="C:\Users\User\Desktop\Қызмет көрсету саласы апталығы қорытындысы\Үздік маман аспазшы\DSC_203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752600"/>
            <a:ext cx="3431242" cy="2214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User\Desktop\Қызмет көрсету саласы апталығы қорытындысы\Үздік маман аспазшы\DSC_202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752600"/>
            <a:ext cx="3214710" cy="2214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User\Desktop\Қызмет көрсету саласы апталығы қорытындысы\Үздік маман аспазшы\DSC_2042.JPG"/>
          <p:cNvPicPr/>
          <p:nvPr/>
        </p:nvPicPr>
        <p:blipFill>
          <a:blip r:embed="rId4" cstate="print"/>
          <a:srcRect l="13822" r="22029"/>
          <a:stretch>
            <a:fillRect/>
          </a:stretch>
        </p:blipFill>
        <p:spPr bwMode="auto">
          <a:xfrm>
            <a:off x="457200" y="4343400"/>
            <a:ext cx="2571768" cy="2286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C:\Users\User\Desktop\Қызмет көрсету саласы апталығы қорытындысы\Үздік маман аспазшы\DSC_2043.JPG"/>
          <p:cNvPicPr/>
          <p:nvPr/>
        </p:nvPicPr>
        <p:blipFill>
          <a:blip r:embed="rId5" cstate="print"/>
          <a:srcRect l="22635" r="17684"/>
          <a:stretch>
            <a:fillRect/>
          </a:stretch>
        </p:blipFill>
        <p:spPr bwMode="auto">
          <a:xfrm>
            <a:off x="6357950" y="4357694"/>
            <a:ext cx="2500330" cy="2286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 descr="C:\Users\СА\Desktop\Апталык материалдары Қызмет көрсету саласы\Қызмет көрсету саласы апталығы қорытындысы\Үздік маман аспазшы\DSC_2021.JPG"/>
          <p:cNvPicPr/>
          <p:nvPr/>
        </p:nvPicPr>
        <p:blipFill>
          <a:blip r:embed="rId6" cstate="print"/>
          <a:srcRect l="17813" t="13462" b="10351"/>
          <a:stretch>
            <a:fillRect/>
          </a:stretch>
        </p:blipFill>
        <p:spPr bwMode="auto">
          <a:xfrm>
            <a:off x="3200400" y="4267200"/>
            <a:ext cx="2971800" cy="22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447800" y="228600"/>
            <a:ext cx="69342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СТАНДАРТ 5. ОБРАЗОВАТЕЛЬНЫЕ ПРОГРАММЫ: РАЗРАБОТКА, ЭФФЕКТИВНОСТЬ, НЕПРЕРЫВНЫЙ МОНИТОРИНГ И ПЕРИОДИЧЕСКАЯ ОЦЕНКА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762000" y="1066800"/>
          <a:ext cx="7848599" cy="274320"/>
        </p:xfrm>
        <a:graphic>
          <a:graphicData uri="http://schemas.openxmlformats.org/drawingml/2006/table">
            <a:tbl>
              <a:tblPr/>
              <a:tblGrid>
                <a:gridCol w="685324"/>
                <a:gridCol w="1255486"/>
                <a:gridCol w="3995168"/>
                <a:gridCol w="1912621"/>
              </a:tblGrid>
              <a:tr h="20567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9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1114000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111404 2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 indent="-21590"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Сварочное дело (по видам)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21590" indent="-21590" algn="just">
                        <a:spcAft>
                          <a:spcPts val="0"/>
                        </a:spcAft>
                      </a:pPr>
                      <a:r>
                        <a:rPr lang="ru-RU" sz="900" dirty="0" err="1">
                          <a:latin typeface="Times New Roman"/>
                          <a:ea typeface="Calibri"/>
                          <a:cs typeface="Times New Roman"/>
                        </a:rPr>
                        <a:t>Электрогазосварщик</a:t>
                      </a: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2 года 10 месяцев          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Picture 5" descr="C:\Users\СА\Desktop\Апталык материалдары Қызмет көрсету саласы\Тех дисциплин апталык\Данкерлеуши, Техник -механик  конкурс\DSC_0457.JPG"/>
          <p:cNvPicPr>
            <a:picLocks noChangeAspect="1" noChangeArrowheads="1"/>
          </p:cNvPicPr>
          <p:nvPr/>
        </p:nvPicPr>
        <p:blipFill>
          <a:blip r:embed="rId2" cstate="print"/>
          <a:srcRect l="11235" t="6742" r="23596" b="7302"/>
          <a:stretch>
            <a:fillRect/>
          </a:stretch>
        </p:blipFill>
        <p:spPr bwMode="auto">
          <a:xfrm>
            <a:off x="152400" y="1752600"/>
            <a:ext cx="2667000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C:\Users\СА\Desktop\Апталык материалдары Қызмет көрсету саласы\Тех дисциплин апталык\Данкерлеуши, Техник -механик  конкурс\DSC_045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2133600"/>
            <a:ext cx="2592823" cy="3451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C:\Users\СА\Desktop\Апталык материалдары Қызмет көрсету саласы\Тех дисциплин апталык\Данкерлеуши, Техник -механик  конкурс\DSC_0454.JPG"/>
          <p:cNvPicPr>
            <a:picLocks noChangeAspect="1" noChangeArrowheads="1"/>
          </p:cNvPicPr>
          <p:nvPr/>
        </p:nvPicPr>
        <p:blipFill>
          <a:blip r:embed="rId4" cstate="print"/>
          <a:srcRect l="31345" t="8209" r="24626"/>
          <a:stretch>
            <a:fillRect/>
          </a:stretch>
        </p:blipFill>
        <p:spPr bwMode="auto">
          <a:xfrm>
            <a:off x="6172200" y="3048000"/>
            <a:ext cx="2635542" cy="3350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447800" y="228600"/>
            <a:ext cx="69342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СТАНДАРТ 5. ОБРАЗОВАТЕЛЬНЫЕ ПРОГРАММЫ: РАЗРАБОТКА, ЭФФЕКТИВНОСТЬ, НЕПРЕРЫВНЫЙ МОНИТОРИНГ И ПЕРИОДИЧЕСКАЯ ОЦЕНКА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762000" y="1066800"/>
          <a:ext cx="7848599" cy="411480"/>
        </p:xfrm>
        <a:graphic>
          <a:graphicData uri="http://schemas.openxmlformats.org/drawingml/2006/table">
            <a:tbl>
              <a:tblPr/>
              <a:tblGrid>
                <a:gridCol w="685324"/>
                <a:gridCol w="1255486"/>
                <a:gridCol w="3995168"/>
                <a:gridCol w="1912621"/>
              </a:tblGrid>
              <a:tr h="41016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9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1211000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121106 2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121107 2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Швейное производство и моделирование одежды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Портной 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Модельер-закройщик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2 года 10 месяцев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Рисунок 4" descr="C:\Users\User\Desktop\Қызмет көрсету саласы апталығы қорытындысы\Үздік маман тігінші\DSC_2133.JPG"/>
          <p:cNvPicPr/>
          <p:nvPr/>
        </p:nvPicPr>
        <p:blipFill>
          <a:blip r:embed="rId2" cstate="print"/>
          <a:srcRect l="7843" t="8434" r="2944" b="9639"/>
          <a:stretch>
            <a:fillRect/>
          </a:stretch>
        </p:blipFill>
        <p:spPr bwMode="auto">
          <a:xfrm>
            <a:off x="914400" y="1905000"/>
            <a:ext cx="3429000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User\Desktop\Қызмет көрсету саласы апталығы қорытындысы\Үздік маман тігінші\DSC_210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905000"/>
            <a:ext cx="3095644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User\Desktop\Қызмет көрсету саласы апталығы қорытындысы\Үздік маман тігінші\DSC_2112.JPG"/>
          <p:cNvPicPr/>
          <p:nvPr/>
        </p:nvPicPr>
        <p:blipFill>
          <a:blip r:embed="rId4" cstate="print">
            <a:lum bright="10000" contrast="10000"/>
          </a:blip>
          <a:srcRect l="7520" b="20500"/>
          <a:stretch>
            <a:fillRect/>
          </a:stretch>
        </p:blipFill>
        <p:spPr bwMode="auto">
          <a:xfrm>
            <a:off x="914400" y="4419600"/>
            <a:ext cx="3352800" cy="2071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User\Desktop\Қызмет көрсету саласы апталығы қорытындысы\Үздік маман тігінші\DSC_2128.JPG"/>
          <p:cNvPicPr/>
          <p:nvPr/>
        </p:nvPicPr>
        <p:blipFill>
          <a:blip r:embed="rId5" cstate="print"/>
          <a:srcRect l="10343" r="13567"/>
          <a:stretch>
            <a:fillRect/>
          </a:stretch>
        </p:blipFill>
        <p:spPr bwMode="auto">
          <a:xfrm>
            <a:off x="4876800" y="4419600"/>
            <a:ext cx="2971800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447800" y="228600"/>
            <a:ext cx="69342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СТАНДАРТ 5. ОБРАЗОВАТЕЛЬНЫЕ ПРОГРАММЫ: РАЗРАБОТКА, ЭФФЕКТИВНОСТЬ, НЕПРЕРЫВНЫЙ МОНИТОРИНГ И ПЕРИОДИЧЕСКАЯ ОЦЕНКА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762000" y="1143000"/>
          <a:ext cx="7848599" cy="380870"/>
        </p:xfrm>
        <a:graphic>
          <a:graphicData uri="http://schemas.openxmlformats.org/drawingml/2006/table">
            <a:tbl>
              <a:tblPr/>
              <a:tblGrid>
                <a:gridCol w="685324"/>
                <a:gridCol w="1255486"/>
                <a:gridCol w="3995168"/>
                <a:gridCol w="1912621"/>
              </a:tblGrid>
              <a:tr h="38087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9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1304000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130401 2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Вычислительная техника и программное обеспечение (по видам)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900" dirty="0">
                          <a:latin typeface="Times New Roman"/>
                          <a:ea typeface="Calibri"/>
                          <a:cs typeface="Times New Roman"/>
                        </a:rPr>
                        <a:t>Специалист по обработке цифровой информации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2 года 10 месяцев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Рисунок 2" descr="C:\Users\User\Desktop\Қызмет көрсету саласы апталығы қорытындысы\Кокпар ойыны\DSC_2002.JPG"/>
          <p:cNvPicPr>
            <a:picLocks noChangeAspect="1" noChangeArrowheads="1"/>
          </p:cNvPicPr>
          <p:nvPr/>
        </p:nvPicPr>
        <p:blipFill>
          <a:blip r:embed="rId2"/>
          <a:srcRect t="19444"/>
          <a:stretch>
            <a:fillRect/>
          </a:stretch>
        </p:blipFill>
        <p:spPr bwMode="auto">
          <a:xfrm>
            <a:off x="2438400" y="1828800"/>
            <a:ext cx="3929062" cy="2428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User\Desktop\Дидар Х ашык сабак  14,11,2019,\_DSC005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4343400"/>
            <a:ext cx="3581400" cy="2370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User\Desktop\Дидар Х ашык сабак  14,11,2019,\_DSC007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419600"/>
            <a:ext cx="36576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447800" y="228600"/>
            <a:ext cx="69342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СТАНДАРТ 5. ОБРАЗОВАТЕЛЬНЫЕ ПРОГРАММЫ: РАЗРАБОТКА, ЭФФЕКТИВНОСТЬ, НЕПРЕРЫВНЫЙ МОНИТОРИНГ И ПЕРИОДИЧЕСКАЯ ОЦЕНКА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914400" y="1143000"/>
          <a:ext cx="7848599" cy="307625"/>
        </p:xfrm>
        <a:graphic>
          <a:graphicData uri="http://schemas.openxmlformats.org/drawingml/2006/table">
            <a:tbl>
              <a:tblPr/>
              <a:tblGrid>
                <a:gridCol w="685324"/>
                <a:gridCol w="1255486"/>
                <a:gridCol w="3995168"/>
                <a:gridCol w="1912621"/>
              </a:tblGrid>
              <a:tr h="30762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90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900" dirty="0">
                          <a:latin typeface="Times New Roman"/>
                          <a:ea typeface="Calibri"/>
                          <a:cs typeface="Times New Roman"/>
                        </a:rPr>
                        <a:t>1401000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140105 2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900" dirty="0">
                          <a:latin typeface="Times New Roman"/>
                          <a:ea typeface="Calibri"/>
                          <a:cs typeface="Times New Roman"/>
                        </a:rPr>
                        <a:t>Строительство и эксплуатация зданий и сооружений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Маляр 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900" dirty="0">
                          <a:latin typeface="Times New Roman"/>
                          <a:ea typeface="Calibri"/>
                          <a:cs typeface="Times New Roman"/>
                        </a:rPr>
                        <a:t>1 год 10 месяцев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Рисунок 4" descr="производство штукатурных работ http://otdelkin.spb.ru/uslugi/shtukaturnye-i-malyarnye-raboty/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1676400"/>
            <a:ext cx="3657600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https://cdn.fishki.net/upload/post/2017/03/01/2230775/9714079ya6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676400"/>
            <a:ext cx="3808413" cy="2437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626" name="Picture 2" descr="штукатурные работы цена за м2 http://otdelkin.spb.ru/uslugi/shtukaturnye-i-malyarnye-raboty/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95600" y="4419600"/>
            <a:ext cx="3401521" cy="2261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447800" y="228600"/>
            <a:ext cx="69342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СТАНДАРТ 5. ОБРАЗОВАТЕЛЬНЫЕ ПРОГРАММЫ: РАЗРАБОТКА, ЭФФЕКТИВНОСТЬ, НЕПРЕРЫВНЫЙ МОНИТОРИНГ И ПЕРИОДИЧЕСКАЯ ОЦЕНКА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685800" y="1066800"/>
          <a:ext cx="7848599" cy="410168"/>
        </p:xfrm>
        <a:graphic>
          <a:graphicData uri="http://schemas.openxmlformats.org/drawingml/2006/table">
            <a:tbl>
              <a:tblPr/>
              <a:tblGrid>
                <a:gridCol w="685324"/>
                <a:gridCol w="1255486"/>
                <a:gridCol w="3995168"/>
                <a:gridCol w="1912621"/>
              </a:tblGrid>
              <a:tr h="41016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900" dirty="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1501000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150502 2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Техническое обслуживание и ремонт сельскохозяйственной техники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-21590"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Мастер по эксплуатации машин и механизмов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2 года 10 месяцев     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Рисунок 5" descr="D:\Методист\Фото 2018-2019\Апталық тех дисциплин\DSC_051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752600"/>
            <a:ext cx="3962400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 descr="C:\Users\СА\Desktop\Апталық\DSC_048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3505200"/>
            <a:ext cx="4357687" cy="2833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447800" y="228600"/>
            <a:ext cx="69342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СТАНДАРТ 5. ОБРАЗОВАТЕЛЬНЫЕ ПРОГРАММЫ: РАЗРАБОТКА, ЭФФЕКТИВНОСТЬ, НЕПРЕРЫВНЫЙ МОНИТОРИНГ И ПЕРИОДИЧЕСКАЯ ОЦЕНКА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914400" y="1066800"/>
          <a:ext cx="7848599" cy="307625"/>
        </p:xfrm>
        <a:graphic>
          <a:graphicData uri="http://schemas.openxmlformats.org/drawingml/2006/table">
            <a:tbl>
              <a:tblPr/>
              <a:tblGrid>
                <a:gridCol w="685324"/>
                <a:gridCol w="1255486"/>
                <a:gridCol w="3995168"/>
                <a:gridCol w="1912621"/>
              </a:tblGrid>
              <a:tr h="30762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9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091</a:t>
                      </a:r>
                      <a:r>
                        <a:rPr lang="kk-KZ" sz="900">
                          <a:latin typeface="Times New Roman"/>
                          <a:ea typeface="Calibri"/>
                          <a:cs typeface="Times New Roman"/>
                        </a:rPr>
                        <a:t>0000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900">
                          <a:latin typeface="Times New Roman"/>
                          <a:ea typeface="Calibri"/>
                          <a:cs typeface="Times New Roman"/>
                        </a:rPr>
                        <a:t>091004 3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900" dirty="0">
                          <a:latin typeface="Times New Roman"/>
                          <a:ea typeface="Calibri"/>
                          <a:cs typeface="Times New Roman"/>
                        </a:rPr>
                        <a:t>Электрическое и электромеханическое оборудование (по видам)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900" dirty="0">
                          <a:latin typeface="Times New Roman"/>
                          <a:ea typeface="Calibri"/>
                          <a:cs typeface="Times New Roman"/>
                        </a:rPr>
                        <a:t>Электромеханик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900" dirty="0">
                          <a:latin typeface="Times New Roman"/>
                          <a:ea typeface="Calibri"/>
                          <a:cs typeface="Times New Roman"/>
                        </a:rPr>
                        <a:t>2 года 10 месяцев, 3 года 10 месяцев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Picture 6" descr="C:\Users\СА\Desktop\Апталық\DSC_04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1676400"/>
            <a:ext cx="34290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5" descr="C:\Users\СА\Desktop\Апталык материалдары Қызмет көрсету саласы\Тех дисциплин апталык\Данкерлеуши, Техник -механик  конкурс\DSC_04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4114800"/>
            <a:ext cx="3619558" cy="2413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5" descr="C:\Users\СА\Desktop\Апталық\DSC_0487.JPG"/>
          <p:cNvPicPr>
            <a:picLocks noChangeAspect="1" noChangeArrowheads="1"/>
          </p:cNvPicPr>
          <p:nvPr/>
        </p:nvPicPr>
        <p:blipFill>
          <a:blip r:embed="rId4" cstate="print"/>
          <a:srcRect r="19999"/>
          <a:stretch>
            <a:fillRect/>
          </a:stretch>
        </p:blipFill>
        <p:spPr bwMode="auto">
          <a:xfrm>
            <a:off x="4648200" y="4191000"/>
            <a:ext cx="3505200" cy="2417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447800" y="228600"/>
            <a:ext cx="69342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СТАНДАРТ 5. ОБРАЗОВАТЕЛЬНЫЕ ПРОГРАММЫ: РАЗРАБОТКА, ЭФФЕКТИВНОСТЬ, НЕПРЕРЫВНЫЙ МОНИТОРИНГ И ПЕРИОДИЧЕСКАЯ ОЦЕНКА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990600" y="1066800"/>
          <a:ext cx="7848599" cy="307625"/>
        </p:xfrm>
        <a:graphic>
          <a:graphicData uri="http://schemas.openxmlformats.org/drawingml/2006/table">
            <a:tbl>
              <a:tblPr/>
              <a:tblGrid>
                <a:gridCol w="685324"/>
                <a:gridCol w="1255486"/>
                <a:gridCol w="3995168"/>
                <a:gridCol w="1912621"/>
              </a:tblGrid>
              <a:tr h="30762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900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900">
                          <a:latin typeface="Times New Roman"/>
                          <a:ea typeface="Calibri"/>
                          <a:cs typeface="Times New Roman"/>
                        </a:rPr>
                        <a:t>1201000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900">
                          <a:latin typeface="Times New Roman"/>
                          <a:ea typeface="Calibri"/>
                          <a:cs typeface="Times New Roman"/>
                        </a:rPr>
                        <a:t>120112 3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 indent="-21590">
                        <a:spcAft>
                          <a:spcPts val="0"/>
                        </a:spcAft>
                      </a:pPr>
                      <a:r>
                        <a:rPr lang="kk-KZ" sz="900" dirty="0">
                          <a:latin typeface="Times New Roman"/>
                          <a:ea typeface="Calibri"/>
                          <a:cs typeface="Times New Roman"/>
                        </a:rPr>
                        <a:t>Техническое обслуживание, ремонт и эксплуатация автотранспорта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21590" indent="-21590">
                        <a:spcAft>
                          <a:spcPts val="0"/>
                        </a:spcAft>
                      </a:pPr>
                      <a:r>
                        <a:rPr lang="kk-KZ" sz="900" dirty="0">
                          <a:latin typeface="Times New Roman"/>
                          <a:ea typeface="Calibri"/>
                          <a:cs typeface="Times New Roman"/>
                        </a:rPr>
                        <a:t>Техник-механик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900" dirty="0">
                          <a:latin typeface="Times New Roman"/>
                          <a:ea typeface="Calibri"/>
                          <a:cs typeface="Times New Roman"/>
                        </a:rPr>
                        <a:t>2 года 10 месяцев, 3 года 10 месяцев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Рисунок 4" descr="D:\Методист\Фото 2018-2019\Апталық тех дисциплин\DSC_048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600200"/>
            <a:ext cx="3352800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D:\Методист\Фото 2018-2019\Апталық тех дисциплин\DSC_048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600200"/>
            <a:ext cx="3276600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D:\Методист\Фото 2018-2019\Апталық тех дисциплин\DSC_0473.JPG"/>
          <p:cNvPicPr/>
          <p:nvPr/>
        </p:nvPicPr>
        <p:blipFill>
          <a:blip r:embed="rId4" cstate="print"/>
          <a:srcRect r="4461" b="25879"/>
          <a:stretch>
            <a:fillRect/>
          </a:stretch>
        </p:blipFill>
        <p:spPr bwMode="auto">
          <a:xfrm>
            <a:off x="1066800" y="4038600"/>
            <a:ext cx="342900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D:\Методист\Фото 2018-2019\Апталық тех дисциплин\DSC_051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3962400"/>
            <a:ext cx="3429000" cy="2138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447800" y="228600"/>
            <a:ext cx="69342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СТАНДАРТ 5. ОБРАЗОВАТЕЛЬНЫЕ ПРОГРАММЫ: РАЗРАБОТКА, ЭФФЕКТИВНОСТЬ, НЕПРЕРЫВНЫЙ МОНИТОРИНГ И ПЕРИОДИЧЕСКАЯ ОЦЕНКА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914400" y="1143000"/>
          <a:ext cx="7848599" cy="411480"/>
        </p:xfrm>
        <a:graphic>
          <a:graphicData uri="http://schemas.openxmlformats.org/drawingml/2006/table">
            <a:tbl>
              <a:tblPr/>
              <a:tblGrid>
                <a:gridCol w="685324"/>
                <a:gridCol w="1255486"/>
                <a:gridCol w="3995168"/>
                <a:gridCol w="1912621"/>
              </a:tblGrid>
              <a:tr h="41016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900" dirty="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900">
                          <a:latin typeface="Times New Roman"/>
                          <a:ea typeface="Calibri"/>
                          <a:cs typeface="Times New Roman"/>
                        </a:rPr>
                        <a:t>1504000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150409 2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900">
                          <a:latin typeface="Times New Roman"/>
                          <a:ea typeface="Calibri"/>
                          <a:cs typeface="Times New Roman"/>
                        </a:rPr>
                        <a:t>150411 3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>
                        <a:spcAft>
                          <a:spcPts val="0"/>
                        </a:spcAft>
                      </a:pPr>
                      <a:r>
                        <a:rPr lang="kk-KZ" sz="900" dirty="0">
                          <a:latin typeface="Times New Roman"/>
                          <a:ea typeface="Calibri"/>
                          <a:cs typeface="Times New Roman"/>
                        </a:rPr>
                        <a:t>Фермерское хозяйство (по профилю) 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21590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Электромонтер по ремонту и обслуживанию  электрооборудования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21590">
                        <a:spcAft>
                          <a:spcPts val="0"/>
                        </a:spcAft>
                      </a:pPr>
                      <a:r>
                        <a:rPr lang="kk-KZ" sz="900" dirty="0">
                          <a:latin typeface="Times New Roman"/>
                          <a:ea typeface="Calibri"/>
                          <a:cs typeface="Times New Roman"/>
                        </a:rPr>
                        <a:t>Фермер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900" dirty="0">
                          <a:latin typeface="Times New Roman"/>
                          <a:ea typeface="Calibri"/>
                          <a:cs typeface="Times New Roman"/>
                        </a:rPr>
                        <a:t>2 года 10 месяцев, 1 год 10 месяцев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Рисунок 5" descr="D:\Desktop\Қызмет көрсету саласы апталығы қорытындысы\Ашық сабақ Сейдалы К\DSC_189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1828800"/>
            <a:ext cx="3500438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User\Desktop\Қызмет көрсету саласы апталығы қорытындысы\Кокпар ойыны\DSC_194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828800"/>
            <a:ext cx="31242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D:\Апталык 2108-2019\Апталык матер Қызмет көрсету Техникалык пан\Тех дисциплин апталык\апталық ашылуы. жабылуы\DSC_228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4419600"/>
            <a:ext cx="3124200" cy="22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D:\Методист\Фото 2018-2019\Апталық тех дисциплин\DSC_046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4495800"/>
            <a:ext cx="3429000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43240" y="428604"/>
            <a:ext cx="3429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ИСТОРИЯ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762000" y="1447799"/>
            <a:ext cx="7467600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КГКП 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b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Аркалыкский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политехнический колледж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был создан в июне 2006 года, как  ГУ 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b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Аркалыкская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профессиональная школа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800" b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В 24.12.2007 году переименовано в государственное учреждение 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Профессиональный лицей №2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Департамента образования </a:t>
            </a:r>
            <a:r>
              <a:rPr kumimoji="0" lang="ru-RU" sz="1400" b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Костанайской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области.</a:t>
            </a:r>
            <a:endParaRPr kumimoji="0" lang="ru-RU" sz="800" b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В 2012 году 31 октября колледж  реорганизован в Коммунальное Государственное Казенное Предприятие 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b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Аркалыкский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политехнический колледж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Управления образования </a:t>
            </a:r>
            <a:r>
              <a:rPr kumimoji="0" lang="ru-RU" sz="1400" b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акимата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Костанайской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области.</a:t>
            </a:r>
            <a:endParaRPr kumimoji="0" lang="ru-RU" sz="800" b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1 декабря 2018 года на основании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Постановления </a:t>
            </a:r>
            <a:r>
              <a:rPr kumimoji="0" lang="ru-RU" sz="1400" b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акимата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Костанайской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области № 461 от 04. 10. 2018года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 реорганизации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 колледжу присоединен </a:t>
            </a:r>
            <a:r>
              <a:rPr kumimoji="0" lang="ru-RU" sz="1400" b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Торгайский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аграрно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технический колледж.</a:t>
            </a:r>
            <a:endParaRPr kumimoji="0" lang="ru-RU" sz="800" b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Юридический адрес: 110300,Республика Казахстан, </a:t>
            </a:r>
            <a:r>
              <a:rPr kumimoji="0" lang="ru-RU" sz="1400" b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Костанайская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область, город Аркалык, проспект Абая 112, раб.тел.7-24-98, факс7-24-98, адрес электронной почты </a:t>
            </a:r>
            <a:r>
              <a:rPr kumimoji="0" lang="en-US" sz="1400" b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"/>
              </a:rPr>
              <a:t>arpk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"/>
              </a:rPr>
              <a:t>.2015@</a:t>
            </a:r>
            <a:r>
              <a:rPr kumimoji="0" lang="en-US" sz="14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"/>
              </a:rPr>
              <a:t>mail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"/>
              </a:rPr>
              <a:t>.</a:t>
            </a:r>
            <a:r>
              <a:rPr kumimoji="0" lang="en-US" sz="1400" b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"/>
              </a:rPr>
              <a:t>ru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800" b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Образовательную деятельность колледж осуществляет на основании лицензии № KZ61LAA00013750 от 08.01.2019 года, выданной Департаментом по контролю в сфере образования </a:t>
            </a:r>
            <a:r>
              <a:rPr kumimoji="0" lang="ru-RU" sz="1400" b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Костанайской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области Комитета по контролю в сфере образования и науки Министерства образования и науки Республики Казахстан.</a:t>
            </a:r>
            <a:endParaRPr kumimoji="0" lang="ru-RU" sz="800" b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Колледж располагает  собственным 3-х этажным зданием учебного корпуса, 1 этажным зданием мастерских, 8 лабораторией, библиотекой с читальным залом на 25 посадочных мест, актовым залом, спортивным и тренажерным залами, столовой на 160 посадочных мест, 2-я общежитиями, расположенных по адресу: г.Аркалык, </a:t>
            </a:r>
            <a:r>
              <a:rPr kumimoji="0" lang="ru-RU" sz="1400" b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ул.Ш.Жанибека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-73 и </a:t>
            </a:r>
            <a:r>
              <a:rPr kumimoji="0" lang="ru-RU" sz="1400" b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ул.Ауельбекова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32.   </a:t>
            </a:r>
            <a:endParaRPr kumimoji="0" lang="ru-RU" sz="1800" b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447800" cy="14478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Картинки по запросу профессия электрогазосварщи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04800" y="571480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cap="all" dirty="0" smtClean="0">
                <a:solidFill>
                  <a:srgbClr val="002060"/>
                </a:solidFill>
                <a:cs typeface="Angsana New" pitchFamily="18" charset="-34"/>
              </a:rPr>
              <a:t>В колледже сформирован высокопрофессиональный коллектив преподавателей и сотрудников. </a:t>
            </a:r>
            <a:endParaRPr lang="ru-RU" b="1" cap="all" dirty="0">
              <a:solidFill>
                <a:srgbClr val="002060"/>
              </a:solidFill>
              <a:cs typeface="Angsana New" pitchFamily="18" charset="-34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14282" y="1357298"/>
          <a:ext cx="3786214" cy="2133600"/>
        </p:xfrm>
        <a:graphic>
          <a:graphicData uri="http://schemas.openxmlformats.org/drawingml/2006/table">
            <a:tbl>
              <a:tblPr/>
              <a:tblGrid>
                <a:gridCol w="2569216"/>
                <a:gridCol w="1216998"/>
              </a:tblGrid>
              <a:tr h="530682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Всего педагогов в том числе: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66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341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Магистров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341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высшей категории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341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первой категории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341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второй категории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341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без категории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Диаграмма 6"/>
          <p:cNvGraphicFramePr/>
          <p:nvPr/>
        </p:nvGraphicFramePr>
        <p:xfrm>
          <a:off x="3857620" y="1285860"/>
          <a:ext cx="2928958" cy="1785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Рисунок 7" descr="G:\Ашык декада\DSC_0137.JPG"/>
          <p:cNvPicPr/>
          <p:nvPr/>
        </p:nvPicPr>
        <p:blipFill>
          <a:blip r:embed="rId4" cstate="print"/>
          <a:srcRect l="19936" t="22942" r="31961" b="19334"/>
          <a:stretch>
            <a:fillRect/>
          </a:stretch>
        </p:blipFill>
        <p:spPr bwMode="auto">
          <a:xfrm>
            <a:off x="6215074" y="1000108"/>
            <a:ext cx="2500298" cy="19288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F:\Апталык\DSC_1937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t="24651" b="18651"/>
          <a:stretch>
            <a:fillRect/>
          </a:stretch>
        </p:blipFill>
        <p:spPr bwMode="auto">
          <a:xfrm>
            <a:off x="142844" y="3786190"/>
            <a:ext cx="2571768" cy="17145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C:\Users\зам\AppData\Local\Temp\Rar$DIa0.503\_DSC0046.JPG"/>
          <p:cNvPicPr/>
          <p:nvPr/>
        </p:nvPicPr>
        <p:blipFill>
          <a:blip r:embed="rId6" cstate="print">
            <a:lum bright="10000" contrast="20000"/>
          </a:blip>
          <a:srcRect/>
          <a:stretch>
            <a:fillRect/>
          </a:stretch>
        </p:blipFill>
        <p:spPr bwMode="auto">
          <a:xfrm>
            <a:off x="6357950" y="4857760"/>
            <a:ext cx="2357453" cy="17145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C:\Users\зам\AppData\Local\Temp\Rar$DIa0.168\DSC_0008.JPG"/>
          <p:cNvPicPr/>
          <p:nvPr/>
        </p:nvPicPr>
        <p:blipFill>
          <a:blip r:embed="rId7" cstate="print"/>
          <a:srcRect t="17533" r="30337" b="-186"/>
          <a:stretch>
            <a:fillRect/>
          </a:stretch>
        </p:blipFill>
        <p:spPr bwMode="auto">
          <a:xfrm>
            <a:off x="3071802" y="4429132"/>
            <a:ext cx="2428892" cy="21431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C:\Users\зам\AppData\Local\Temp\Rar$DIa0.568\DSC_026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91200" y="3124200"/>
            <a:ext cx="2000264" cy="15001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838200" y="0"/>
            <a:ext cx="75438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600" b="1" i="0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Стандарт 6. Педагогический состав и эффективность преподавания.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Картинки по запросу профессия электрогазосварщи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85800" y="714356"/>
            <a:ext cx="8743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cap="all" dirty="0" smtClean="0">
                <a:solidFill>
                  <a:srgbClr val="002060"/>
                </a:solidFill>
                <a:latin typeface="Courier New" pitchFamily="49" charset="0"/>
                <a:cs typeface="Courier New" pitchFamily="49" charset="0"/>
              </a:rPr>
              <a:t>Преподаватели колледжа принимают активное участие в научно-практических конференциях, конкурсах, мероприятиях </a:t>
            </a:r>
            <a:endParaRPr lang="ru-RU" b="1" cap="all" dirty="0">
              <a:solidFill>
                <a:srgbClr val="002060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6" name="Picture 2" descr="D:\Desktop\ОБЩИ РАБ СТОЛ\МЕТОДИСТ ПАПКА\2 жарты жылдык педагог студент дипломдары\ДИПЛОМЫ республ\Жас педагогтар жетістігі\Бек Б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968719">
            <a:off x="280808" y="2073381"/>
            <a:ext cx="2019592" cy="1468480"/>
          </a:xfrm>
          <a:prstGeom prst="rect">
            <a:avLst/>
          </a:prstGeom>
          <a:noFill/>
        </p:spPr>
      </p:pic>
      <p:pic>
        <p:nvPicPr>
          <p:cNvPr id="7" name="Рисунок 6" descr="D:\Desktop\ОБЩИ РАБ СТОЛ\МЕТОДИСТ ПАПКА\2 жарты жылдык педагог студент дипломдары\Ахмет Т 1-орын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1857364"/>
            <a:ext cx="185738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Desktop\ОБЩИ РАБ СТОЛ\МЕТОДИСТ ПАПКА\2 жарты жылдык педагог студент дипломдары\Мажитова Н.Ж. сертификат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504573">
            <a:off x="7017506" y="1844036"/>
            <a:ext cx="1635606" cy="2098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Desktop\ОБЩИ РАБ СТОЛ\МЕТОДИСТ ПАПКА\2 жарты жылдык педагог студент дипломдары\Костанай обл конкурс\Гибрат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4429132"/>
            <a:ext cx="1362646" cy="200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Desktop\ОБЩИ РАБ СТОЛ\МЕТОДИСТ ПАПКА\2 жарты жылдык педагог студент дипломдары\Костанай обл конкурс\Калиев Е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43042" y="4857760"/>
            <a:ext cx="1428760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Desktop\ОБЩИ РАБ СТОЛ\МЕТОДИСТ ПАПКА\2 жарты жылдык педагог студент дипломдары\Костанай обл конкурс\Маржан Кемелбеккызы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4429132"/>
            <a:ext cx="1428760" cy="200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Desktop\ОБЩИ РАБ СТОЛ\МЕТОДИСТ ПАПКА\2 жарты жылдык педагог студент дипломдары\Костанай обл конкурс\Молдир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43834" y="4857760"/>
            <a:ext cx="1357290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" name="Picture 1" descr="D:\Desktop\ОБЩИ РАБ СТОЛ\МЕТОДИСТ ПАПКА\2 жарты жылдык педагог студент дипломдары\САМЫРАТОВА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43240" y="4500570"/>
            <a:ext cx="2600339" cy="1857364"/>
          </a:xfrm>
          <a:prstGeom prst="rect">
            <a:avLst/>
          </a:prstGeom>
          <a:noFill/>
        </p:spPr>
      </p:pic>
      <p:pic>
        <p:nvPicPr>
          <p:cNvPr id="15" name="Рисунок 14" descr="D:\Desktop\Алтынай.jpg"/>
          <p:cNvPicPr/>
          <p:nvPr/>
        </p:nvPicPr>
        <p:blipFill>
          <a:blip r:embed="rId11" cstate="print"/>
          <a:srcRect l="4700" r="3752" b="1273"/>
          <a:stretch>
            <a:fillRect/>
          </a:stretch>
        </p:blipFill>
        <p:spPr bwMode="auto">
          <a:xfrm>
            <a:off x="4714876" y="1857364"/>
            <a:ext cx="185738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609600" y="152400"/>
            <a:ext cx="75438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600" b="1" i="0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Стандарт 6. Педагогический состав и эффективность преподавания.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Картинки по запросу профессия электрогазосварщи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304800" y="1600200"/>
            <a:ext cx="46482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Подтверждением того, что в колледже трудится высоко-профессиональный  коллектив преподавателей  и сотрудников являются его достижения: </a:t>
            </a:r>
            <a:r>
              <a:rPr kumimoji="0" lang="kk-KZ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10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преподавателей (</a:t>
            </a:r>
            <a:r>
              <a:rPr kumimoji="0" lang="kk-KZ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16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%) отмечены наградами:   нагрудный знак  «</a:t>
            </a:r>
            <a:r>
              <a:rPr kumimoji="0" lang="kk-KZ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Почетный работник образования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» – 1 человек, Почетный знак «Лучшие люди» - 3 человека, нагрудный знак  «</a:t>
            </a:r>
            <a:r>
              <a:rPr kumimoji="0" lang="kk-KZ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Жылдың үздік ұстазы» – 1 человек,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грамоты Министерства образования и науки РК -  </a:t>
            </a:r>
            <a:r>
              <a:rPr kumimoji="0" lang="kk-KZ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4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человека,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благодарственные письма Министерства образования и науки РК</a:t>
            </a:r>
            <a:r>
              <a:rPr kumimoji="0" lang="kk-KZ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- </a:t>
            </a:r>
            <a:r>
              <a:rPr kumimoji="0" lang="kk-KZ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5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человек</a:t>
            </a:r>
            <a:r>
              <a:rPr kumimoji="0" lang="kk-KZ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;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грамоты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акима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Костанайской области – </a:t>
            </a:r>
            <a:r>
              <a:rPr kumimoji="0" lang="kk-KZ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6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человек,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kk-KZ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почетные грамоты ГУ «Управление  образования акимата Костанайской области» - 23 человек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urier New" pitchFamily="49" charset="0"/>
                <a:cs typeface="Courier New" pitchFamily="49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8600" y="381000"/>
            <a:ext cx="891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>
              <a:solidFill>
                <a:srgbClr val="002060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Courier New" pitchFamily="49" charset="0"/>
                <a:cs typeface="Courier New" pitchFamily="49" charset="0"/>
              </a:rPr>
              <a:t>Педагогические работники колледжа – это творческие личности  разработчики и авторы инновационных  методик, реализующие их с использованием современных  средств обучения</a:t>
            </a:r>
            <a:endParaRPr lang="ru-RU" b="1" dirty="0">
              <a:solidFill>
                <a:srgbClr val="00206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609600" y="152400"/>
            <a:ext cx="75438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600" b="1" i="0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Стандарт 6. Педагогический состав и эффективность преподавания.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1" name="Picture 1" descr="D:\Рейтинг материалдары 2018-2019\РЕЙТИНГ\Грамоты препод\Жапаргалиева Асемгуль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600200"/>
            <a:ext cx="2362200" cy="3248508"/>
          </a:xfrm>
          <a:prstGeom prst="rect">
            <a:avLst/>
          </a:prstGeom>
          <a:noFill/>
        </p:spPr>
      </p:pic>
      <p:pic>
        <p:nvPicPr>
          <p:cNvPr id="20482" name="Picture 2" descr="D:\Рейтинг материалдары 2018-2019\РЕЙТИНГ\Грамоты препод\Крыжанова И.В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3581400"/>
            <a:ext cx="2286000" cy="3143717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1371600" y="304800"/>
            <a:ext cx="75438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600" b="1" i="0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Стандарт 6. Педагогический состав и эффективность преподавания.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3" name="Picture 1" descr="D:\Рейтинг материалдары 2018-2019\+Список участников педагогических кадров в конкурсах профессионального мастерства «Лучший педагог», «Лучший мастер производственного обучения» или в других и количество победителей\НУРМАНБЕТОВА А.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09600"/>
            <a:ext cx="2446118" cy="3363912"/>
          </a:xfrm>
          <a:prstGeom prst="rect">
            <a:avLst/>
          </a:prstGeom>
          <a:noFill/>
        </p:spPr>
      </p:pic>
      <p:pic>
        <p:nvPicPr>
          <p:cNvPr id="18434" name="Picture 2" descr="D:\Рейтинг материалдары 2018-2019\+Список участников педагогических кадров в конкурсах профессионального мастерства «Лучший педагог», «Лучший мастер производственного обучения» или в других и количество победителей\Алибаева С.А. грамота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685800"/>
            <a:ext cx="2224478" cy="3059112"/>
          </a:xfrm>
          <a:prstGeom prst="rect">
            <a:avLst/>
          </a:prstGeom>
          <a:noFill/>
        </p:spPr>
      </p:pic>
      <p:pic>
        <p:nvPicPr>
          <p:cNvPr id="18435" name="Picture 3" descr="D:\Рейтинг материалдары 2018-2019\+Список участников педагогических кадров в конкурсах профессионального мастерства «Лучший педагог», «Лучший мастер производственного обучения» или в других и количество победителей\Жарасканкызы А грамота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685800"/>
            <a:ext cx="2169068" cy="2982912"/>
          </a:xfrm>
          <a:prstGeom prst="rect">
            <a:avLst/>
          </a:prstGeom>
          <a:noFill/>
        </p:spPr>
      </p:pic>
      <p:pic>
        <p:nvPicPr>
          <p:cNvPr id="18436" name="Picture 4" descr="D:\Рейтинг материалдары 2018-2019\+Список участников педагогических кадров в конкурсах профессионального мастерства «Лучший педагог», «Лучший мастер производственного обучения» или в других и количество победителей\Самыратова Л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685800"/>
            <a:ext cx="2057400" cy="2971800"/>
          </a:xfrm>
          <a:prstGeom prst="rect">
            <a:avLst/>
          </a:prstGeom>
          <a:noFill/>
        </p:spPr>
      </p:pic>
      <p:pic>
        <p:nvPicPr>
          <p:cNvPr id="21" name="Рисунок 20" descr="D:\Методист\Фото 2018-2019\Уздик окытушы 2019\_DSC0508.JPG"/>
          <p:cNvPicPr/>
          <p:nvPr/>
        </p:nvPicPr>
        <p:blipFill>
          <a:blip r:embed="rId6" cstate="print"/>
          <a:srcRect r="23845"/>
          <a:stretch>
            <a:fillRect/>
          </a:stretch>
        </p:blipFill>
        <p:spPr bwMode="auto">
          <a:xfrm>
            <a:off x="457200" y="4038600"/>
            <a:ext cx="2438400" cy="2688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 descr="D:\Методист\Фото 2018-2019\Уздик окытушы 2019\_DSC050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0400" y="3962400"/>
            <a:ext cx="24384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 descr="D:\Методист\Фото 2018-2019\ЖАС МАМАН 20.05.2019\_DSC0711.JPG"/>
          <p:cNvPicPr/>
          <p:nvPr/>
        </p:nvPicPr>
        <p:blipFill>
          <a:blip r:embed="rId8" cstate="print"/>
          <a:srcRect l="26881" t="8654" r="15091"/>
          <a:stretch>
            <a:fillRect/>
          </a:stretch>
        </p:blipFill>
        <p:spPr bwMode="auto">
          <a:xfrm>
            <a:off x="5791200" y="3962400"/>
            <a:ext cx="2590800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1219200" y="228600"/>
            <a:ext cx="75438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600" b="1" i="0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Стандарт 6. Педагогический состав и эффективность преподавания.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914400" y="1066800"/>
          <a:ext cx="7315200" cy="2066989"/>
        </p:xfrm>
        <a:graphic>
          <a:graphicData uri="http://schemas.openxmlformats.org/drawingml/2006/table">
            <a:tbl>
              <a:tblPr/>
              <a:tblGrid>
                <a:gridCol w="839551"/>
                <a:gridCol w="1630122"/>
                <a:gridCol w="1172749"/>
                <a:gridCol w="1109284"/>
                <a:gridCol w="1109284"/>
                <a:gridCol w="1454210"/>
              </a:tblGrid>
              <a:tr h="317431">
                <a:tc row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№</a:t>
                      </a:r>
                      <a:b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Учебные годы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31750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Всего повысили квалификацию, человек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     В том числе через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Охват преподавателей повышением квалификации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в 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12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 Курсы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стажировку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57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86995" algn="l"/>
                        </a:tabLst>
                      </a:pPr>
                      <a:r>
                        <a:rPr lang="kk-KZ" sz="12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15 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- 201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580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29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7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86995" algn="l"/>
                        </a:tabLst>
                      </a:pPr>
                      <a:r>
                        <a:rPr lang="kk-KZ" sz="12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201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6 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- 201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580" algn="l"/>
                        </a:tabLs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29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7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86995" algn="l"/>
                        </a:tabLst>
                      </a:pPr>
                      <a:r>
                        <a:rPr lang="kk-KZ" sz="12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17 </a:t>
                      </a: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– 201</a:t>
                      </a: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21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5410" algn="l"/>
                        </a:tabLs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55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7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86995" algn="l"/>
                        </a:tabLst>
                      </a:pPr>
                      <a:r>
                        <a:rPr lang="kk-KZ" sz="12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201</a:t>
                      </a: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8 </a:t>
                      </a: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- 201</a:t>
                      </a: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26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5410" algn="l"/>
                        </a:tabLs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39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7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86995" algn="l"/>
                        </a:tabLst>
                      </a:pPr>
                      <a:r>
                        <a:rPr lang="kk-KZ" sz="12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19 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- 2020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5410" algn="l"/>
                        </a:tabLs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kk-KZ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2438400" y="685800"/>
            <a:ext cx="4953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4775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Сведения о повышении квалификации преподавателей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09" name="Picture 1" descr="D:\Рейтинг материалдары 2018-2019\РЕЙТИНГ\Доля штатных пед.кадров, прошедших повышение квалификации за 2017-2018 уч.год\Байгиреев С.Г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200400"/>
            <a:ext cx="2724554" cy="1981199"/>
          </a:xfrm>
          <a:prstGeom prst="rect">
            <a:avLst/>
          </a:prstGeom>
          <a:noFill/>
        </p:spPr>
      </p:pic>
      <p:pic>
        <p:nvPicPr>
          <p:cNvPr id="17410" name="Picture 2" descr="D:\Рейтинг материалдары 2018-2019\РЕЙТИНГ\Доля штатных пед.кадров, прошедших повышение квалификации за 2017-2018 уч.год\Саламатова А.К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3733800"/>
            <a:ext cx="2590800" cy="1883938"/>
          </a:xfrm>
          <a:prstGeom prst="rect">
            <a:avLst/>
          </a:prstGeom>
          <a:noFill/>
        </p:spPr>
      </p:pic>
      <p:pic>
        <p:nvPicPr>
          <p:cNvPr id="17411" name="Picture 3" descr="D:\Рейтинг материалдары 2018-2019\РЕЙТИНГ\Доля штатных пед.кадров, прошедших повышение квалификации за 2017-2018 уч.год\Торгайбайулы Д  Өрлеу 20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4495800"/>
            <a:ext cx="2600247" cy="1890808"/>
          </a:xfrm>
          <a:prstGeom prst="rect">
            <a:avLst/>
          </a:prstGeom>
          <a:noFill/>
        </p:spPr>
      </p:pic>
      <p:pic>
        <p:nvPicPr>
          <p:cNvPr id="17412" name="Picture 4" descr="D:\Рейтинг материалдары 2018-2019\РЕЙТИНГ\Доля штатных пед.кадров, прошедших повышение квалификации за 2017-2018 уч.год\Ельясова М...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4876800"/>
            <a:ext cx="2514600" cy="18285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990600" y="304800"/>
            <a:ext cx="75438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600" b="1" i="0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Стандарт 6. Педагогический состав и эффективность преподавания.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438400" y="685800"/>
            <a:ext cx="4953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4775" algn="l"/>
              </a:tabLst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Посещение занятий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 descr="D:\Desktop\Қызмет көрсету саласы апталығы қорытындысы\Ашық сабақ Сейдалы К\DSC_188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19200"/>
            <a:ext cx="2667000" cy="242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D:\Desktop\Қызмет көрсету саласы апталығы қорытындысы\Ашық сабақ Сейдалы К\IMG_4020-13-02-19-06-1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1219200"/>
            <a:ext cx="2286000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5" descr="D:\Desktop\Қызмет көрсету саласы апталығы қорытындысы\Ашык сабак Омарова Г.А\IMG-20190215-WA0010.jpg"/>
          <p:cNvPicPr>
            <a:picLocks noChangeAspect="1" noChangeArrowheads="1"/>
          </p:cNvPicPr>
          <p:nvPr/>
        </p:nvPicPr>
        <p:blipFill>
          <a:blip r:embed="rId4">
            <a:lum bright="20000" contrast="20000"/>
          </a:blip>
          <a:srcRect/>
          <a:stretch>
            <a:fillRect/>
          </a:stretch>
        </p:blipFill>
        <p:spPr bwMode="auto">
          <a:xfrm>
            <a:off x="5753072" y="1219200"/>
            <a:ext cx="3176226" cy="2483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DSC_00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" y="4114800"/>
            <a:ext cx="2743200" cy="2376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5" descr="C:\Users\СА\Desktop\Апталык материалдары Қызмет көрсету саласы\Тех дисциплин апталык\Ашык сабак Салтанат Жамбырбаевна\DSC_025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4114800"/>
            <a:ext cx="2743200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6" descr="C:\Users\СА\Desktop\Апталық\DSC_057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72200" y="4114800"/>
            <a:ext cx="2743200" cy="2364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ChangeArrowheads="1"/>
          </p:cNvSpPr>
          <p:nvPr/>
        </p:nvSpPr>
        <p:spPr bwMode="auto">
          <a:xfrm>
            <a:off x="914400" y="228600"/>
            <a:ext cx="74529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СТАНДАРТ 7. НАУЧНО-МЕТОДИЧЕСКАЯ РАБОТА, ТВОРЧЕСКАЯ ДЕЯТЕЛЬНОСТЬ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685800" y="838200"/>
          <a:ext cx="7543800" cy="4416424"/>
        </p:xfrm>
        <a:graphic>
          <a:graphicData uri="http://schemas.openxmlformats.org/drawingml/2006/table">
            <a:tbl>
              <a:tblPr/>
              <a:tblGrid>
                <a:gridCol w="695830"/>
                <a:gridCol w="1945123"/>
                <a:gridCol w="1154971"/>
                <a:gridCol w="1249292"/>
                <a:gridCol w="1249292"/>
                <a:gridCol w="1249292"/>
              </a:tblGrid>
              <a:tr h="490728"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E0752F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EC3AE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Schoolbook" pitchFamily="18" charset="0"/>
                        </a:rPr>
                        <a:t>№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559" marR="6655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E0752F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EC3AE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Schoolbook" pitchFamily="18" charset="0"/>
                        </a:rPr>
                        <a:t> 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559" marR="6655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E0752F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EC3AE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Schoolbook" pitchFamily="18" charset="0"/>
                        </a:rPr>
                        <a:t>2015-2016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559" marR="6655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E0752F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EC3AE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Schoolbook" pitchFamily="18" charset="0"/>
                        </a:rPr>
                        <a:t>2016-2017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559" marR="6655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E0752F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EC3AE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Schoolbook" pitchFamily="18" charset="0"/>
                        </a:rPr>
                        <a:t>2017-2018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559" marR="6655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E0752F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EC3AE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Schoolbook" pitchFamily="18" charset="0"/>
                        </a:rPr>
                        <a:t>2018-2019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559" marR="6655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847693"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E0752F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EC3AE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Schoolbook" pitchFamily="18" charset="0"/>
                        </a:rPr>
                        <a:t>1</a:t>
                      </a:r>
                      <a:endParaRPr kumimoji="0" lang="ru-RU" alt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559" marR="6655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E0752F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EC3AE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pitchFamily="18" charset="0"/>
                        </a:rPr>
                        <a:t>Международные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Schoolbook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pitchFamily="18" charset="0"/>
                        </a:rPr>
                        <a:t>олимпиады, конкурсы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559" marR="6655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9C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E0752F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EC3AE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559" marR="6655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9C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E0752F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EC3AE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pitchFamily="18" charset="0"/>
                        </a:rPr>
                        <a:t> </a:t>
                      </a:r>
                      <a:endParaRPr kumimoji="0" lang="ru-RU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559" marR="6655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9C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E0752F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EC3AE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7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559" marR="6655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9C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E0752F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EC3AE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pitchFamily="18" charset="0"/>
                        </a:rPr>
                        <a:t> 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pitchFamily="18" charset="0"/>
                        </a:rPr>
                        <a:t>3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559" marR="6655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9CE"/>
                    </a:solidFill>
                  </a:tcPr>
                </a:tc>
              </a:tr>
              <a:tr h="847693"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E0752F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EC3AE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Schoolbook" pitchFamily="18" charset="0"/>
                        </a:rPr>
                        <a:t>2</a:t>
                      </a:r>
                      <a:endParaRPr kumimoji="0" lang="ru-RU" alt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559" marR="6655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E0752F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EC3AE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pitchFamily="18" charset="0"/>
                        </a:rPr>
                        <a:t>Республиканские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Schoolbook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pitchFamily="18" charset="0"/>
                        </a:rPr>
                        <a:t>конкурсы, олимпиады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559" marR="6655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D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E0752F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EC3AE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10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559" marR="6655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D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E0752F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EC3AE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559" marR="6655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D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E0752F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EC3AE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9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559" marR="6655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D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E0752F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EC3AE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94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559" marR="6655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DE8"/>
                    </a:solidFill>
                  </a:tcPr>
                </a:tc>
              </a:tr>
              <a:tr h="847693"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E0752F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EC3AE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Schoolbook" pitchFamily="18" charset="0"/>
                        </a:rPr>
                        <a:t>3</a:t>
                      </a:r>
                      <a:endParaRPr kumimoji="0" lang="ru-RU" alt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559" marR="6655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E0752F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EC3AE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pitchFamily="18" charset="0"/>
                        </a:rPr>
                        <a:t>Областные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Schoolbook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pitchFamily="18" charset="0"/>
                        </a:rPr>
                        <a:t>научно-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Schoolbook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pitchFamily="18" charset="0"/>
                        </a:rPr>
                        <a:t>практические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Schoolbook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pitchFamily="18" charset="0"/>
                        </a:rPr>
                        <a:t>конференции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559" marR="6655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9C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E0752F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EC3AE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559" marR="6655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9C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E0752F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EC3AE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559" marR="6655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9C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E0752F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EC3AE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3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559" marR="6655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9C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E0752F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EC3AE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559" marR="6655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9CE"/>
                    </a:solidFill>
                  </a:tcPr>
                </a:tc>
              </a:tr>
              <a:tr h="534924"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E0752F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EC3AE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Schoolbook" pitchFamily="18" charset="0"/>
                        </a:rPr>
                        <a:t>4</a:t>
                      </a:r>
                      <a:endParaRPr kumimoji="0" lang="ru-RU" alt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559" marR="6655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E0752F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EC3AE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pitchFamily="18" charset="0"/>
                        </a:rPr>
                        <a:t>Областные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Schoolbook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pitchFamily="18" charset="0"/>
                        </a:rPr>
                        <a:t>конкурсы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559" marR="6655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D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E0752F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EC3AE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559" marR="6655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D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E0752F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EC3AE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3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559" marR="6655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D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E0752F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EC3AE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5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559" marR="6655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D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E0752F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EC3AE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7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559" marR="6655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DE8"/>
                    </a:solidFill>
                  </a:tcPr>
                </a:tc>
              </a:tr>
              <a:tr h="847693"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E0752F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EC3AE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Schoolbook" pitchFamily="18" charset="0"/>
                        </a:rPr>
                        <a:t>5</a:t>
                      </a:r>
                      <a:endParaRPr kumimoji="0" lang="ru-RU" alt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559" marR="6655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E0752F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EC3AE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pitchFamily="18" charset="0"/>
                        </a:rPr>
                        <a:t>Городские научно-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Schoolbook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pitchFamily="18" charset="0"/>
                        </a:rPr>
                        <a:t>практические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Schoolbook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pitchFamily="18" charset="0"/>
                        </a:rPr>
                        <a:t>конференции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559" marR="6655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9C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E0752F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EC3AE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559" marR="6655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9C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E0752F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EC3AE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pitchFamily="18" charset="0"/>
                        </a:rPr>
                        <a:t>3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559" marR="6655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9C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E0752F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EC3AE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559" marR="6655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9C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E0752F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EC3AE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DCAE9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4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559" marR="6655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9CE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ChangeArrowheads="1"/>
          </p:cNvSpPr>
          <p:nvPr/>
        </p:nvSpPr>
        <p:spPr bwMode="auto">
          <a:xfrm>
            <a:off x="914400" y="228600"/>
            <a:ext cx="74529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СТАНДАРТ 7. НАУЧНО-МЕТОДИЧЕСКАЯ РАБОТА, ТВОРЧЕСКАЯДЕЯТЕЛЬНОСТЬ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28600" y="914401"/>
          <a:ext cx="8534399" cy="2654187"/>
        </p:xfrm>
        <a:graphic>
          <a:graphicData uri="http://schemas.openxmlformats.org/drawingml/2006/table">
            <a:tbl>
              <a:tblPr/>
              <a:tblGrid>
                <a:gridCol w="418052"/>
                <a:gridCol w="2669107"/>
                <a:gridCol w="1552994"/>
                <a:gridCol w="1448674"/>
                <a:gridCol w="894148"/>
                <a:gridCol w="884734"/>
                <a:gridCol w="666690"/>
              </a:tblGrid>
              <a:tr h="3352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№ </a:t>
                      </a:r>
                      <a:r>
                        <a:rPr lang="ru-RU" sz="900" b="1" dirty="0" err="1"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ru-RU" sz="900" b="1" dirty="0" err="1"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Название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Автор(ы)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ISBN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УДК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ББК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Год получения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5552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 dirty="0">
                          <a:latin typeface="Times New Roman"/>
                          <a:ea typeface="Times New Roman"/>
                          <a:cs typeface="Times New Roman"/>
                        </a:rPr>
                        <a:t>Есептеуіш техниканы бағдарламалық қамтамасыз ету пәнінен ІІ-ІІІ курс білім алушыларға арналған тесттер жинағы.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 dirty="0">
                          <a:latin typeface="Times New Roman"/>
                          <a:ea typeface="Times New Roman"/>
                          <a:cs typeface="Times New Roman"/>
                        </a:rPr>
                        <a:t>Бекеева Д.Х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978-601-3</a:t>
                      </a:r>
                      <a:r>
                        <a:rPr lang="kk-KZ" sz="11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6-</a:t>
                      </a:r>
                      <a:r>
                        <a:rPr lang="kk-KZ" sz="1100" dirty="0">
                          <a:latin typeface="Times New Roman"/>
                          <a:ea typeface="Times New Roman"/>
                          <a:cs typeface="Times New Roman"/>
                        </a:rPr>
                        <a:t>858</a:t>
                      </a: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kk-KZ" sz="1100" dirty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 dirty="0">
                          <a:latin typeface="Times New Roman"/>
                          <a:ea typeface="Times New Roman"/>
                          <a:cs typeface="Times New Roman"/>
                        </a:rPr>
                        <a:t>681.5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900" dirty="0">
                        <a:latin typeface="Calibri"/>
                        <a:ea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 dirty="0">
                          <a:latin typeface="Times New Roman"/>
                          <a:ea typeface="Times New Roman"/>
                          <a:cs typeface="Times New Roman"/>
                        </a:rPr>
                        <a:t>2019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4459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 dirty="0">
                          <a:latin typeface="Times New Roman"/>
                          <a:ea typeface="Times New Roman"/>
                          <a:cs typeface="Times New Roman"/>
                        </a:rPr>
                        <a:t>«Электротехника теория негіздері» пәнінен ІІ-ІІІ курс білім алушыларға арналған тесттер жинағы.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 dirty="0">
                          <a:latin typeface="Times New Roman"/>
                          <a:ea typeface="Times New Roman"/>
                          <a:cs typeface="Times New Roman"/>
                        </a:rPr>
                        <a:t>Мажитова Н.Ж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978-601-3</a:t>
                      </a:r>
                      <a:r>
                        <a:rPr lang="kk-KZ" sz="11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6-</a:t>
                      </a:r>
                      <a:r>
                        <a:rPr lang="kk-KZ" sz="1100">
                          <a:latin typeface="Times New Roman"/>
                          <a:ea typeface="Times New Roman"/>
                          <a:cs typeface="Times New Roman"/>
                        </a:rPr>
                        <a:t>846</a:t>
                      </a: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kk-KZ" sz="110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>
                          <a:latin typeface="Times New Roman"/>
                          <a:ea typeface="Times New Roman"/>
                          <a:cs typeface="Times New Roman"/>
                        </a:rPr>
                        <a:t>621.3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>
                          <a:latin typeface="Times New Roman"/>
                          <a:ea typeface="Times New Roman"/>
                          <a:cs typeface="Times New Roman"/>
                        </a:rPr>
                        <a:t>31.2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>
                          <a:latin typeface="Times New Roman"/>
                          <a:ea typeface="Times New Roman"/>
                          <a:cs typeface="Times New Roman"/>
                        </a:rPr>
                        <a:t>я73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201</a:t>
                      </a:r>
                      <a:r>
                        <a:rPr lang="kk-KZ" sz="110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91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 dirty="0">
                          <a:latin typeface="Times New Roman"/>
                          <a:ea typeface="Times New Roman"/>
                          <a:cs typeface="Times New Roman"/>
                        </a:rPr>
                        <a:t>Информатика пәнінен арналған тәжірибелік жұмыстар.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>
                          <a:latin typeface="Times New Roman"/>
                          <a:ea typeface="Times New Roman"/>
                          <a:cs typeface="Times New Roman"/>
                        </a:rPr>
                        <a:t>Ахмет Т.М.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kk-KZ" sz="1100">
                          <a:latin typeface="Times New Roman"/>
                          <a:ea typeface="Times New Roman"/>
                          <a:cs typeface="Times New Roman"/>
                        </a:rPr>
                        <a:t>978-601-336-841-2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kk-KZ" sz="1100">
                          <a:latin typeface="Times New Roman"/>
                          <a:ea typeface="Times New Roman"/>
                          <a:cs typeface="Times New Roman"/>
                        </a:rPr>
                        <a:t>004.4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kk-KZ" sz="1100">
                          <a:latin typeface="Times New Roman"/>
                          <a:ea typeface="Times New Roman"/>
                          <a:cs typeface="Times New Roman"/>
                        </a:rPr>
                        <a:t>32.973.202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kk-KZ" sz="1100">
                          <a:latin typeface="Times New Roman"/>
                          <a:ea typeface="Times New Roman"/>
                          <a:cs typeface="Times New Roman"/>
                        </a:rPr>
                        <a:t>2019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4459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>
                          <a:latin typeface="Times New Roman"/>
                          <a:ea typeface="Times New Roman"/>
                          <a:cs typeface="Times New Roman"/>
                        </a:rPr>
                        <a:t>Тракторлар мен автомобильдер: І-ІІІ курс білім алушыларға арналған тесттер жинағы.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 dirty="0">
                          <a:latin typeface="Times New Roman"/>
                          <a:ea typeface="Times New Roman"/>
                          <a:cs typeface="Times New Roman"/>
                        </a:rPr>
                        <a:t>Торғайбайұлы Д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>
                          <a:latin typeface="Times New Roman"/>
                          <a:ea typeface="Times New Roman"/>
                          <a:cs typeface="Times New Roman"/>
                        </a:rPr>
                        <a:t>978-601-336-866-5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>
                          <a:latin typeface="Times New Roman"/>
                          <a:ea typeface="Times New Roman"/>
                          <a:cs typeface="Times New Roman"/>
                        </a:rPr>
                        <a:t>629(075.32)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>
                          <a:latin typeface="Times New Roman"/>
                          <a:ea typeface="Times New Roman"/>
                          <a:cs typeface="Times New Roman"/>
                        </a:rPr>
                        <a:t>39.3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>
                          <a:latin typeface="Times New Roman"/>
                          <a:ea typeface="Times New Roman"/>
                          <a:cs typeface="Times New Roman"/>
                        </a:rPr>
                        <a:t>я722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>
                          <a:latin typeface="Times New Roman"/>
                          <a:ea typeface="Times New Roman"/>
                          <a:cs typeface="Times New Roman"/>
                        </a:rPr>
                        <a:t>2019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172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900">
                        <a:latin typeface="Calibri"/>
                        <a:ea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900" dirty="0">
                        <a:latin typeface="Calibri"/>
                        <a:ea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900" dirty="0">
                        <a:latin typeface="Calibri"/>
                        <a:ea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900">
                        <a:latin typeface="Calibri"/>
                        <a:ea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900">
                        <a:latin typeface="Calibri"/>
                        <a:ea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900">
                        <a:latin typeface="Calibri"/>
                        <a:ea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900" dirty="0">
                        <a:latin typeface="Calibri"/>
                        <a:ea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1295400" y="609601"/>
            <a:ext cx="6858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Пособия, выпущенные преподавателями в 2018-2019 учебном году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361" name="Object 1"/>
          <p:cNvGraphicFramePr>
            <a:graphicFrameLocks noChangeAspect="1"/>
          </p:cNvGraphicFramePr>
          <p:nvPr/>
        </p:nvGraphicFramePr>
        <p:xfrm>
          <a:off x="3810000" y="3657600"/>
          <a:ext cx="2057400" cy="3048000"/>
        </p:xfrm>
        <a:graphic>
          <a:graphicData uri="http://schemas.openxmlformats.org/presentationml/2006/ole">
            <p:oleObj spid="_x0000_s15361" name="Document" r:id="rId3" imgW="6114288" imgH="9960272" progId="Word.Document.8">
              <p:embed/>
            </p:oleObj>
          </a:graphicData>
        </a:graphic>
      </p:graphicFrame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6477000" y="3581400"/>
          <a:ext cx="1905269" cy="3073400"/>
        </p:xfrm>
        <a:graphic>
          <a:graphicData uri="http://schemas.openxmlformats.org/presentationml/2006/ole">
            <p:oleObj spid="_x0000_s15362" name="Document" r:id="rId4" imgW="6114288" imgH="9866029" progId="Word.Document.8">
              <p:embed/>
            </p:oleObj>
          </a:graphicData>
        </a:graphic>
      </p:graphicFrame>
      <p:graphicFrame>
        <p:nvGraphicFramePr>
          <p:cNvPr id="15363" name="Object 3"/>
          <p:cNvGraphicFramePr>
            <a:graphicFrameLocks noChangeAspect="1"/>
          </p:cNvGraphicFramePr>
          <p:nvPr/>
        </p:nvGraphicFramePr>
        <p:xfrm>
          <a:off x="1143000" y="3657600"/>
          <a:ext cx="1981200" cy="2786021"/>
        </p:xfrm>
        <a:graphic>
          <a:graphicData uri="http://schemas.openxmlformats.org/presentationml/2006/ole">
            <p:oleObj spid="_x0000_s15363" name="Document" r:id="rId5" imgW="6562789" imgH="9803081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G:\СС фото\фотоколледж,общежитие\биб\DSC_10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95400"/>
            <a:ext cx="2684176" cy="2133600"/>
          </a:xfrm>
          <a:prstGeom prst="rect">
            <a:avLst/>
          </a:prstGeom>
          <a:noFill/>
        </p:spPr>
      </p:pic>
      <p:pic>
        <p:nvPicPr>
          <p:cNvPr id="20485" name="Picture 5" descr="G:\СС фото\фотоколледж,общежитие\компьютер.классы\DSC_09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1295400"/>
            <a:ext cx="2600313" cy="2133600"/>
          </a:xfrm>
          <a:prstGeom prst="rect">
            <a:avLst/>
          </a:prstGeom>
          <a:noFill/>
        </p:spPr>
      </p:pic>
      <p:pic>
        <p:nvPicPr>
          <p:cNvPr id="20486" name="Picture 6" descr="G:\СС фото\фотоколледж,общежитие\спорт зал\DSC_10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3810000"/>
            <a:ext cx="2786050" cy="2362192"/>
          </a:xfrm>
          <a:prstGeom prst="rect">
            <a:avLst/>
          </a:prstGeom>
          <a:noFill/>
        </p:spPr>
      </p:pic>
      <p:pic>
        <p:nvPicPr>
          <p:cNvPr id="20489" name="Picture 9" descr="G:\СС фото\фотоколледж,общежитие\асхана\20180131_1205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3810000"/>
            <a:ext cx="3000364" cy="2285992"/>
          </a:xfrm>
          <a:prstGeom prst="rect">
            <a:avLst/>
          </a:prstGeom>
          <a:noFill/>
        </p:spPr>
      </p:pic>
      <p:pic>
        <p:nvPicPr>
          <p:cNvPr id="1027" name="Picture 3" descr="D:\Салта1\ВР\фото\Колледж корпус\DSC_095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3810001"/>
            <a:ext cx="2928958" cy="22860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762000" y="2971800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Библиотека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81400" y="3048000"/>
            <a:ext cx="27146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Лингафонный кабинет</a:t>
            </a:r>
            <a:endParaRPr lang="ru-RU" sz="1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8200" y="3886200"/>
            <a:ext cx="2214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Столовая </a:t>
            </a:r>
            <a:endParaRPr lang="ru-RU" sz="1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781800" y="3962400"/>
            <a:ext cx="1857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Спортивный зал</a:t>
            </a:r>
            <a:endParaRPr lang="ru-RU" sz="1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05200" y="3962400"/>
            <a:ext cx="2714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Кабинет информационных технологий</a:t>
            </a:r>
            <a:endParaRPr lang="ru-RU" sz="1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1371600" y="152400"/>
            <a:ext cx="580255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СТАНДАРТ 8. РЕСУРСЫ И СЛУЖБЫ ПОДДЕРЖКИ СТУДЕНТОВ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81000" y="609600"/>
            <a:ext cx="815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kk-KZ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Ресурсное обеспечение и материально – техническая база соответствуют миссии,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основным целям, задачам и стратегическому плану развития колледжа.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6" name="Picture 3" descr="G:\СС фото\фотоколледж,общежитие\акт\20180131_12034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72200" y="1295400"/>
            <a:ext cx="2743199" cy="2177142"/>
          </a:xfrm>
          <a:prstGeom prst="rect">
            <a:avLst/>
          </a:prstGeom>
          <a:noFill/>
        </p:spPr>
      </p:pic>
      <p:sp>
        <p:nvSpPr>
          <p:cNvPr id="27" name="TextBox 26"/>
          <p:cNvSpPr txBox="1"/>
          <p:nvPr/>
        </p:nvSpPr>
        <p:spPr>
          <a:xfrm>
            <a:off x="6629400" y="3200400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Актовый зал</a:t>
            </a:r>
            <a:endParaRPr lang="ru-RU" sz="14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38200" cy="83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G:\СС фото\фотоколледж,общежитие\тренажерный\IMG_20180130_0922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2198" y="4343401"/>
            <a:ext cx="2879437" cy="2209800"/>
          </a:xfrm>
          <a:prstGeom prst="rect">
            <a:avLst/>
          </a:prstGeom>
          <a:noFill/>
        </p:spPr>
      </p:pic>
      <p:pic>
        <p:nvPicPr>
          <p:cNvPr id="7" name="Picture 2" descr="D:\Салта1\ВР\фото\Колледж корпус\DSCF28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762000"/>
            <a:ext cx="3071802" cy="2285992"/>
          </a:xfrm>
          <a:prstGeom prst="rect">
            <a:avLst/>
          </a:prstGeom>
          <a:noFill/>
        </p:spPr>
      </p:pic>
      <p:pic>
        <p:nvPicPr>
          <p:cNvPr id="1030" name="Picture 6" descr="D:\Салта1\ВР\фото\Колледж корпус\DSC_1108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762000"/>
            <a:ext cx="2893176" cy="2285992"/>
          </a:xfrm>
          <a:prstGeom prst="rect">
            <a:avLst/>
          </a:prstGeom>
          <a:noFill/>
        </p:spPr>
      </p:pic>
      <p:pic>
        <p:nvPicPr>
          <p:cNvPr id="1032" name="Picture 8" descr="D:\Салта1\ВР\фото\Колледж корпус\DSC_10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399" y="3124200"/>
            <a:ext cx="2745449" cy="22098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04800" y="1143000"/>
            <a:ext cx="2857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Медицинский кабинет </a:t>
            </a:r>
            <a:endParaRPr lang="ru-RU" sz="1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33800" y="1828800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Общежитие №2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26" name="Picture 2" descr="D:\Салта1\ВР\фото\Колледж корпус\_MG_894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4038600"/>
            <a:ext cx="3000364" cy="2357430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7"/>
          <a:srcRect t="26836" r="31707"/>
          <a:stretch>
            <a:fillRect/>
          </a:stretch>
        </p:blipFill>
        <p:spPr bwMode="auto">
          <a:xfrm>
            <a:off x="6096000" y="762000"/>
            <a:ext cx="292895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6172200" y="2362200"/>
            <a:ext cx="297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Читальный зал общежития</a:t>
            </a:r>
            <a:endParaRPr lang="ru-RU" sz="1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7158" y="4500570"/>
            <a:ext cx="17145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Общежитие №1</a:t>
            </a:r>
            <a:endParaRPr lang="ru-RU" sz="1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14744" y="4478545"/>
            <a:ext cx="2000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Библиотечный фонд</a:t>
            </a:r>
            <a:endParaRPr lang="ru-RU" sz="1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58016" y="4478545"/>
            <a:ext cx="17145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Тренажерный зал</a:t>
            </a:r>
            <a:endParaRPr lang="ru-RU" sz="1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1371600" y="152400"/>
            <a:ext cx="580255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СТАНДАРТ 8. РЕСУРСЫ И СЛУЖБЫ ПОДДЕРЖКИ СТУДЕНТОВ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295400" y="0"/>
            <a:ext cx="7848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k-KZ" sz="2400" b="1" i="0" u="none" strike="noStrike" cap="none" normalizeH="0" baseline="0" dirty="0" smtClean="0">
              <a:ln>
                <a:noFill/>
              </a:ln>
              <a:solidFill>
                <a:srgbClr val="1F3864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400" b="1" i="0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Стандарт </a:t>
            </a:r>
            <a:r>
              <a:rPr kumimoji="0" lang="kk-KZ" sz="2400" b="1" i="0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Миссия, стратегическое планирование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400" b="1" i="0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политика в области обеспечения качества</a:t>
            </a:r>
            <a:endParaRPr kumimoji="0" lang="kk-KZ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304800" y="1524001"/>
            <a:ext cx="8229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Миссия КГКП «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Аркалыкский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политехнический колледж»: 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«Подготовка конкурентоспособных специалистов, соответствующих современным требованиям рынка труда».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95400" cy="1295400"/>
          </a:xfrm>
          <a:prstGeom prst="rect">
            <a:avLst/>
          </a:prstGeom>
        </p:spPr>
      </p:pic>
      <p:pic>
        <p:nvPicPr>
          <p:cNvPr id="2" name="Picture 2" descr="G:\КОЛЛЕДЖ  26\_DSC00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048000"/>
            <a:ext cx="274066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G:\КОЛЛЕДЖ  26\_DSC025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3810000"/>
            <a:ext cx="2819400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G:\КОЛЛЕДЖ  26\DSC_051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3600" y="4114800"/>
            <a:ext cx="2971800" cy="2548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>
            <a:spLocks noChangeArrowheads="1"/>
          </p:cNvSpPr>
          <p:nvPr/>
        </p:nvSpPr>
        <p:spPr bwMode="auto">
          <a:xfrm>
            <a:off x="1752600" y="228600"/>
            <a:ext cx="52000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СТАНДАРТ 9. ИНФОРМИРОВАНИЕ ОБЩЕСТВЕННОСТИ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1295400" y="762000"/>
            <a:ext cx="678180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Методы информирования общественности колледже: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работа со средствами массовой информации (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телевидени</a:t>
            </a:r>
            <a:r>
              <a:rPr lang="kk-KZ" sz="1400" dirty="0" smtClean="0">
                <a:latin typeface="Times New Roman" pitchFamily="18" charset="0"/>
                <a:cs typeface="Times New Roman" pitchFamily="18" charset="0"/>
              </a:rPr>
              <a:t> и публикации в СМИ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), -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проведение семинаров,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поддержание web-сайта,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-участие в городских, региональных, республиканских выставках, ярмарках,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профориентационная работа.</a:t>
            </a:r>
            <a:r>
              <a:rPr lang="ru-RU" sz="1400" dirty="0" smtClean="0"/>
              <a:t>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Работа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web-сайта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  <a:hlinkClick r:id="rId2"/>
              </a:rPr>
              <a:t>http://www.arkpoliteh.kz/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),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регламентируется Положением «О сайте колледжа». На сайте колледжа размещена информация об истории колледжа и об основных направлениях деятельности колледжа; миссия, цель и задачи колледжа; об администрации, информация для абитуриентов, студентов, справочник – путеводитель для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студентаи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др.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276600"/>
            <a:ext cx="3505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3276600"/>
            <a:ext cx="4037013" cy="322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" cy="12192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>
            <a:spLocks noChangeArrowheads="1"/>
          </p:cNvSpPr>
          <p:nvPr/>
        </p:nvSpPr>
        <p:spPr bwMode="auto">
          <a:xfrm>
            <a:off x="1752600" y="228600"/>
            <a:ext cx="52000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СТАНДАРТ 9. ИНФОРМИРОВАНИЕ ОБЩЕСТВЕННОСТИ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5537" name="Rectangle 1"/>
          <p:cNvSpPr>
            <a:spLocks noChangeArrowheads="1"/>
          </p:cNvSpPr>
          <p:nvPr/>
        </p:nvSpPr>
        <p:spPr bwMode="auto">
          <a:xfrm>
            <a:off x="1295400" y="762000"/>
            <a:ext cx="73914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Профориентационная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работа: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Выездные встречи;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Дни открытых дверей;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Имидживая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продукция ( буклеты, презентации, видео ролики);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Профессиональные пробы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kk-K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F:\20180221_10294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05000"/>
            <a:ext cx="3810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20180222_10334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905000"/>
            <a:ext cx="37274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DSC_193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343400"/>
            <a:ext cx="3733800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F:\FISq66I8IcA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4343400"/>
            <a:ext cx="39116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" cy="12192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57290" y="145584"/>
            <a:ext cx="7406640" cy="85452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СТАНДАРТ 9. ИНФОРМИРОВАНИЕ ОБЩЕСТВЕННОСТИ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85852" y="1000108"/>
            <a:ext cx="7406640" cy="435928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Профориентационная работа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Салта1\ВР\фото\ЭМБЛЕМА ап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0100" cy="1000108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6" y="1643050"/>
            <a:ext cx="285752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4071942"/>
            <a:ext cx="285752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1643050"/>
            <a:ext cx="2857519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06" y="4071942"/>
            <a:ext cx="292895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72198" y="1643050"/>
            <a:ext cx="2928958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72198" y="4071943"/>
            <a:ext cx="292895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Новая папка (2)\Изображение0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756735" y="1100597"/>
            <a:ext cx="1928826" cy="272798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:\Users\User\Desktop\Новая папка (2)\Изображение0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133559" y="3561799"/>
            <a:ext cx="2020417" cy="28575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C:\Users\User\Desktop\Новая папка (2)\Изображение00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6111679" y="1117529"/>
            <a:ext cx="1914799" cy="270814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C:\Users\User\Desktop\Новая папка (2)\Изображение00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887194" y="3684782"/>
            <a:ext cx="1868885" cy="26432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1" name="Picture 7" descr="C:\Users\User\Downloads\Изображение00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7554" y="2183444"/>
            <a:ext cx="2143140" cy="30315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1357290" y="357166"/>
            <a:ext cx="65722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СТАНДАРТ 9. ИНФОРМИРОВАНИЕ ОБЩЕСТВЕННОСТИ</a:t>
            </a:r>
          </a:p>
          <a:p>
            <a:pPr algn="ctr"/>
            <a:r>
              <a:rPr lang="ru-RU" sz="2000" b="1" i="1" dirty="0" err="1" smtClean="0">
                <a:latin typeface="Arial" pitchFamily="34" charset="0"/>
                <a:cs typeface="Arial" pitchFamily="34" charset="0"/>
              </a:rPr>
              <a:t>Профориентационная</a:t>
            </a:r>
            <a:r>
              <a:rPr lang="ru-RU" sz="2000" b="1" i="1" dirty="0" smtClean="0">
                <a:latin typeface="Arial" pitchFamily="34" charset="0"/>
                <a:cs typeface="Arial" pitchFamily="34" charset="0"/>
              </a:rPr>
              <a:t> работа</a:t>
            </a:r>
            <a:endParaRPr lang="ru-RU" sz="20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 descr="колледж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44" y="0"/>
            <a:ext cx="1428760" cy="14340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5400" cy="12954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71600" y="228600"/>
            <a:ext cx="754380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kk-KZ" sz="1600" b="1" dirty="0" smtClean="0">
                <a:solidFill>
                  <a:srgbClr val="1F3864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Стандарт 1. Миссия, стратегическое планирование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kk-KZ" sz="1600" b="1" dirty="0" smtClean="0">
                <a:solidFill>
                  <a:srgbClr val="1F3864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политика в области обеспечения качества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kk-KZ" b="1" dirty="0" smtClean="0">
              <a:solidFill>
                <a:srgbClr val="1F3864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kk-KZ" b="1" dirty="0" smtClean="0">
              <a:solidFill>
                <a:srgbClr val="1F3864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kk-KZ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1371600" y="762000"/>
            <a:ext cx="7239000" cy="107721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Области для улучшения: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Активировать работу студенческой молодежи в области разработки видения, миссии и Плана развития колледжа.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Организовать и постоянно проводить семинары по изучению НПА.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71600" y="1981200"/>
            <a:ext cx="6324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tabLst>
                <a:tab pos="4216400" algn="l"/>
              </a:tabLst>
              <a:defRPr/>
            </a:pPr>
            <a:r>
              <a:rPr lang="kk-KZ" sz="16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Стандарт 2.  Менеджмент и управление информацией</a:t>
            </a:r>
            <a:endParaRPr lang="ru-RU" altLang="ru-RU" sz="1600" b="1" spc="50" dirty="0">
              <a:ln w="11430"/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1219200" y="2286000"/>
            <a:ext cx="7086600" cy="230832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Области для улучшения: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Рассмотреть возможность более широкого вовлечения внешних заинтересованных сторон, в процесс подготовки Плана развития колледжа и политики обеспечения качества. Исходя из миссии колледжа рассмотреть возможность разработки политики по различным направлениям, таким как политика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студенто-центированного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обучения и преподавания и другие.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Согласовать внутренние нормативные документы по управлению образовательной деятельностью с нормативными требованиями Министерства образования и науки Республики Казахстан.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1295400" y="4572000"/>
            <a:ext cx="7315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600" b="1" i="0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Стандарт 3. Студенты, студентоцентрированное обучение, преподавание и оценка успеваемости</a:t>
            </a:r>
            <a:endParaRPr kumimoji="0" lang="kk-KZ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1219200" y="5042118"/>
            <a:ext cx="7620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5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Области для улучшения</a:t>
            </a:r>
            <a:r>
              <a:rPr kumimoji="0" lang="kk-KZ" sz="15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ru-RU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Необходимо улучшить  работу по обеспечению  студентов справочником - путеводитель, правилами   внутреннего  распорядка и достижения  студентов. Так-же  довести  до сведения  обучающихся о наличие  кодекса  чести студентов который  находиться на  сайте колледжа. Расмотреть возможность мобильности студентов по  специальности ТОРиЭ. Активизировать работу  студентов в  жизни колледжа и  на  педсоветах</a:t>
            </a:r>
            <a:endParaRPr kumimoji="0" lang="kk-KZ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447800" y="304800"/>
            <a:ext cx="7696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400" b="1" i="0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Стандарт 4. Прием студентов, результаты обучения, признания и квалификации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295400" cy="1295400"/>
          </a:xfrm>
          <a:prstGeom prst="rect">
            <a:avLst/>
          </a:prstGeom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524000" y="609600"/>
            <a:ext cx="7010400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Области для улучшения: </a:t>
            </a:r>
            <a:endParaRPr lang="kk-KZ" sz="16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Необходимо  усилить  профорентационную  работу  по  специальности  «Фермерское  хозяйство».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0" lang="kk-K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Активно внедрять информационные технологии в дипломное проектирование (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AutoCad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Compas</a:t>
            </a:r>
            <a:r>
              <a:rPr kumimoji="0" lang="kk-K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).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1447800" y="1752600"/>
            <a:ext cx="70866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400" b="1" i="0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Стандарт 5. Образовательные программы: разработка, эффективность, непрерывный мониторинг и периодическая оценка</a:t>
            </a:r>
            <a:endParaRPr kumimoji="0" lang="kk-K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1447800" y="2362200"/>
            <a:ext cx="7010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Области для улучшения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r>
              <a:rPr kumimoji="0" lang="kk-K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Ч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асы в рабочих учебных программах привести в строгое соответствие с часами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РУПа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kk-K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риказ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 составу членов комиссии по ИА составлять в разрезе специальностей т.к. не прослеживается выполнение приказа 125 МОН РК «Об утверждении Типовых правил проведения текущего контроля успеваемости, промежуточной и итоговой аттестации обучающихся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1447800" y="4038600"/>
            <a:ext cx="6858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400" b="1" i="0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Стандарт 6. Педагогический состав и эффективность преподавания.</a:t>
            </a:r>
            <a:endParaRPr kumimoji="0" lang="kk-K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1524000" y="4267200"/>
            <a:ext cx="6934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Области для улучшения: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Продолжить работу по повышению квалификации, прохождению стажировок и участию в областных и республиканских семинарах.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295400" cy="1295400"/>
          </a:xfrm>
          <a:prstGeom prst="rect">
            <a:avLst/>
          </a:prstGeom>
        </p:spPr>
      </p:pic>
      <p:sp>
        <p:nvSpPr>
          <p:cNvPr id="66561" name="Rectangle 1"/>
          <p:cNvSpPr>
            <a:spLocks noChangeArrowheads="1"/>
          </p:cNvSpPr>
          <p:nvPr/>
        </p:nvSpPr>
        <p:spPr bwMode="auto">
          <a:xfrm>
            <a:off x="1600200" y="533400"/>
            <a:ext cx="7239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400" b="1" i="0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Стандарт 7. Учебно-методическая работа, творческая деятельность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400" b="1" i="0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преподавателей и студентов </a:t>
            </a:r>
            <a:endParaRPr kumimoji="0" lang="kk-K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1447800" y="1066800"/>
            <a:ext cx="70866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  <a:tab pos="630238" algn="l"/>
              </a:tabLst>
            </a:pPr>
            <a:r>
              <a:rPr kumimoji="0" lang="kk-KZ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Области для улучшения: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  <a:tab pos="630238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      Усилить работу с научно-исследовательскими работами, акцентировать работу над проектами с использованием рукотворных и программных макетов.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  <a:tab pos="630238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Увеличить количество лицензированных педагогических инициатив на государственном и  русском языках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  <a:tab pos="630238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Увеличить количество цифровых  образовательных ресурсов по специальным  предметам.</a:t>
            </a:r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1447800" y="3048000"/>
            <a:ext cx="647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400" b="1" i="0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Стандарт 8. Ресурсы и службы поддержки студентов</a:t>
            </a:r>
            <a:endParaRPr kumimoji="0" lang="kk-K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1524000" y="3352800"/>
            <a:ext cx="7239000" cy="83099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Области для улучшения: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Дооснастить лаборатории и мастерские по всем специальностям современным оборудованием и наглядными пособиям.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1524000" y="4343400"/>
            <a:ext cx="6248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400" b="1" i="0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Стандарт 9. Информирование общественности</a:t>
            </a:r>
            <a:endParaRPr kumimoji="0" lang="kk-K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6566" name="Rectangle 6"/>
          <p:cNvSpPr>
            <a:spLocks noChangeArrowheads="1"/>
          </p:cNvSpPr>
          <p:nvPr/>
        </p:nvSpPr>
        <p:spPr bwMode="auto">
          <a:xfrm>
            <a:off x="1524000" y="4648200"/>
            <a:ext cx="7010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Области для улучшения: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Рассмотреть возможность приобретения актуального программного обеспечения.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Своевременно проводить мероприятия по информированию общественности о жизни колледжа и событиях касающихся его работы.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9989" y="2696959"/>
            <a:ext cx="8188131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СПАСИБО  ЗА  ВНИМАНИЕ!</a:t>
            </a:r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295400"/>
            <a:ext cx="1295400" cy="129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95400" cy="1295400"/>
          </a:xfrm>
          <a:prstGeom prst="rect">
            <a:avLst/>
          </a:prstGeom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762000" y="4795897"/>
            <a:ext cx="7696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981200" y="533400"/>
            <a:ext cx="556260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11125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  <a:cs typeface="Arial" charset="0"/>
              </a:rPr>
              <a:t>Стратегические направления</a:t>
            </a:r>
            <a:r>
              <a:rPr lang="ru-RU" b="1" dirty="0" smtClean="0">
                <a:solidFill>
                  <a:sysClr val="window" lastClr="FFFFFF"/>
                </a:solidFill>
                <a:latin typeface="Bookman Old Style" pitchFamily="18" charset="0"/>
                <a:cs typeface="Arial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  <a:cs typeface="Arial" charset="0"/>
              </a:rPr>
              <a:t>развития колледжа</a:t>
            </a:r>
            <a:endParaRPr lang="ru-RU" b="1" dirty="0">
              <a:solidFill>
                <a:srgbClr val="002060"/>
              </a:solidFill>
              <a:latin typeface="Bookman Old Style" pitchFamily="18" charset="0"/>
              <a:cs typeface="Arial" charset="0"/>
            </a:endParaRPr>
          </a:p>
        </p:txBody>
      </p:sp>
      <p:sp>
        <p:nvSpPr>
          <p:cNvPr id="14" name="Стрелка вправо с вырезом 13"/>
          <p:cNvSpPr/>
          <p:nvPr/>
        </p:nvSpPr>
        <p:spPr>
          <a:xfrm>
            <a:off x="990600" y="762000"/>
            <a:ext cx="7086600" cy="16002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Планирование работы по развитию системы обеспечения качества технического и профессионального образования  с учетом запросов индустриально-инновационного развития региона.;</a:t>
            </a:r>
            <a:endParaRPr lang="ru-RU" sz="1600" dirty="0"/>
          </a:p>
        </p:txBody>
      </p:sp>
      <p:sp>
        <p:nvSpPr>
          <p:cNvPr id="15" name="Стрелка вправо с вырезом 14"/>
          <p:cNvSpPr/>
          <p:nvPr/>
        </p:nvSpPr>
        <p:spPr>
          <a:xfrm>
            <a:off x="914400" y="1752600"/>
            <a:ext cx="7010400" cy="15240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Развитие материально - технической базы для качественной подготовки выпускников;</a:t>
            </a:r>
            <a:endParaRPr lang="ru-RU" sz="1600" dirty="0"/>
          </a:p>
        </p:txBody>
      </p:sp>
      <p:sp>
        <p:nvSpPr>
          <p:cNvPr id="16" name="Стрелка вправо с вырезом 15"/>
          <p:cNvSpPr/>
          <p:nvPr/>
        </p:nvSpPr>
        <p:spPr>
          <a:xfrm>
            <a:off x="914400" y="2895600"/>
            <a:ext cx="6934200" cy="12192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Всесторонний анализ и рейтинг обеспечения качества технического и профессионального образования в колледже;</a:t>
            </a:r>
            <a:endParaRPr lang="ru-RU" sz="1600" dirty="0"/>
          </a:p>
        </p:txBody>
      </p:sp>
      <p:sp>
        <p:nvSpPr>
          <p:cNvPr id="18" name="Стрелка вправо с вырезом 17"/>
          <p:cNvSpPr/>
          <p:nvPr/>
        </p:nvSpPr>
        <p:spPr>
          <a:xfrm>
            <a:off x="838200" y="4572000"/>
            <a:ext cx="6934200" cy="12954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Повышение имиджа учебного заведения - за счет качества образовательных услуг</a:t>
            </a:r>
            <a:endParaRPr lang="ru-RU" sz="1600" dirty="0"/>
          </a:p>
        </p:txBody>
      </p:sp>
      <p:sp>
        <p:nvSpPr>
          <p:cNvPr id="19" name="Стрелка вправо с вырезом 18"/>
          <p:cNvSpPr/>
          <p:nvPr/>
        </p:nvSpPr>
        <p:spPr>
          <a:xfrm>
            <a:off x="914400" y="3810000"/>
            <a:ext cx="6934200" cy="11430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Воспитательная работа и молодежная политика; </a:t>
            </a: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dirty="0"/>
          </a:p>
        </p:txBody>
      </p:sp>
      <p:sp>
        <p:nvSpPr>
          <p:cNvPr id="20" name="Стрелка вправо с вырезом 19"/>
          <p:cNvSpPr/>
          <p:nvPr/>
        </p:nvSpPr>
        <p:spPr>
          <a:xfrm>
            <a:off x="838200" y="5486400"/>
            <a:ext cx="6934200" cy="10668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Менеджмент в образовании.</a:t>
            </a:r>
            <a:endParaRPr lang="ru-RU" sz="1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Скругленный прямоугольник 36"/>
          <p:cNvSpPr/>
          <p:nvPr/>
        </p:nvSpPr>
        <p:spPr>
          <a:xfrm>
            <a:off x="3200400" y="4343400"/>
            <a:ext cx="2667000" cy="239553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99FFCC"/>
              </a:solidFill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6172200" y="1828800"/>
            <a:ext cx="2743200" cy="481490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99FFCC"/>
              </a:solidFill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3124200" y="1676400"/>
            <a:ext cx="2667000" cy="230030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99FFCC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304800" y="1828800"/>
            <a:ext cx="2452718" cy="489110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99FFCC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00760" y="3786190"/>
            <a:ext cx="2928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k-KZ" sz="1600" b="1" dirty="0" smtClean="0">
                <a:solidFill>
                  <a:srgbClr val="002060"/>
                </a:solidFill>
                <a:latin typeface="Monotype Corsiva" pitchFamily="66" charset="0"/>
              </a:rPr>
              <a:t>        </a:t>
            </a:r>
            <a:endParaRPr lang="kk-KZ" b="1" dirty="0" smtClean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1600200" y="1066800"/>
            <a:ext cx="4929190" cy="21431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 smtClean="0"/>
              <a:t>СОЦИАЛЬНЫЕ ПАРТНЕРЫ КОЛЛЕДЖА</a:t>
            </a:r>
            <a:endParaRPr lang="ru-RU" sz="1600" i="1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214282" y="1357298"/>
            <a:ext cx="2714644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i="1" dirty="0" smtClean="0"/>
              <a:t>0508000-Организация питания</a:t>
            </a:r>
            <a:endParaRPr lang="ru-RU" sz="1200" i="1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3071802" y="1357298"/>
            <a:ext cx="2786082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200" i="1" dirty="0" smtClean="0"/>
              <a:t>0506000-Парикмахерское искусство и декоративная косметика</a:t>
            </a:r>
            <a:endParaRPr lang="ru-RU" sz="1200" i="1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6000760" y="1357298"/>
            <a:ext cx="2928958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200" i="1" dirty="0" smtClean="0"/>
              <a:t>1304000-Вычислительная техника и программное обеспечение</a:t>
            </a:r>
            <a:endParaRPr lang="ru-RU" sz="1200" i="1" dirty="0"/>
          </a:p>
        </p:txBody>
      </p:sp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071678"/>
            <a:ext cx="1143008" cy="873147"/>
          </a:xfrm>
          <a:prstGeom prst="roundRect">
            <a:avLst>
              <a:gd name="adj" fmla="val 16667"/>
            </a:avLst>
          </a:prstGeom>
          <a:ln>
            <a:solidFill>
              <a:schemeClr val="tx2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6" name="Прямоугольник 35"/>
          <p:cNvSpPr/>
          <p:nvPr/>
        </p:nvSpPr>
        <p:spPr>
          <a:xfrm>
            <a:off x="1571604" y="2428868"/>
            <a:ext cx="135732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k-KZ" sz="12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Кафе “ДОСТАР”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1571604" y="3500438"/>
            <a:ext cx="14287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k-KZ" sz="12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ТОО“Торгай ЕТ”</a:t>
            </a:r>
          </a:p>
        </p:txBody>
      </p:sp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4357694"/>
            <a:ext cx="1143008" cy="903928"/>
          </a:xfrm>
          <a:prstGeom prst="roundRect">
            <a:avLst>
              <a:gd name="adj" fmla="val 16667"/>
            </a:avLst>
          </a:prstGeom>
          <a:ln>
            <a:solidFill>
              <a:schemeClr val="tx2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3" name="Прямоугольник 42"/>
          <p:cNvSpPr/>
          <p:nvPr/>
        </p:nvSpPr>
        <p:spPr>
          <a:xfrm>
            <a:off x="1428728" y="4429132"/>
            <a:ext cx="15001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2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Гостинично-ресторанный комплекс“Арсенал”</a:t>
            </a:r>
          </a:p>
        </p:txBody>
      </p:sp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5500702"/>
            <a:ext cx="1143008" cy="798681"/>
          </a:xfrm>
          <a:prstGeom prst="roundRect">
            <a:avLst>
              <a:gd name="adj" fmla="val 16667"/>
            </a:avLst>
          </a:prstGeom>
          <a:ln>
            <a:solidFill>
              <a:schemeClr val="tx2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5" name="Прямоугольник 44"/>
          <p:cNvSpPr/>
          <p:nvPr/>
        </p:nvSpPr>
        <p:spPr>
          <a:xfrm>
            <a:off x="1500166" y="5643578"/>
            <a:ext cx="15001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k-KZ" sz="12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Столовая акимата</a:t>
            </a:r>
          </a:p>
          <a:p>
            <a:pPr algn="just"/>
            <a:r>
              <a:rPr lang="kk-KZ" sz="12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ИП“Еденова Л.Е.”</a:t>
            </a:r>
          </a:p>
        </p:txBody>
      </p:sp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14678" y="1857364"/>
            <a:ext cx="1143008" cy="949706"/>
          </a:xfrm>
          <a:prstGeom prst="roundRect">
            <a:avLst>
              <a:gd name="adj" fmla="val 16667"/>
            </a:avLst>
          </a:prstGeom>
          <a:ln>
            <a:solidFill>
              <a:schemeClr val="tx2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8" name="Прямоугольник 47"/>
          <p:cNvSpPr/>
          <p:nvPr/>
        </p:nvSpPr>
        <p:spPr>
          <a:xfrm>
            <a:off x="4214810" y="2071678"/>
            <a:ext cx="17145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2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Салон красоты “Золото”</a:t>
            </a:r>
          </a:p>
        </p:txBody>
      </p:sp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158" y="3143248"/>
            <a:ext cx="1142202" cy="928694"/>
          </a:xfrm>
          <a:prstGeom prst="roundRect">
            <a:avLst>
              <a:gd name="adj" fmla="val 16667"/>
            </a:avLst>
          </a:prstGeom>
          <a:ln>
            <a:solidFill>
              <a:schemeClr val="tx2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51" name="Picture 2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14678" y="2928934"/>
            <a:ext cx="1144426" cy="857256"/>
          </a:xfrm>
          <a:prstGeom prst="roundRect">
            <a:avLst>
              <a:gd name="adj" fmla="val 16667"/>
            </a:avLst>
          </a:prstGeom>
          <a:ln>
            <a:solidFill>
              <a:schemeClr val="tx2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1" name="Прямоугольник 50"/>
          <p:cNvSpPr/>
          <p:nvPr/>
        </p:nvSpPr>
        <p:spPr>
          <a:xfrm>
            <a:off x="4367210" y="3143248"/>
            <a:ext cx="14192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2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ИП “Кәусар”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3071802" y="3929066"/>
            <a:ext cx="2786082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200" i="1" dirty="0" smtClean="0"/>
              <a:t>1211000-Швейное производство и моделирование одежды</a:t>
            </a:r>
            <a:endParaRPr lang="ru-RU" sz="1200" i="1" dirty="0"/>
          </a:p>
        </p:txBody>
      </p:sp>
      <p:pic>
        <p:nvPicPr>
          <p:cNvPr id="1052" name="Picture 2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14678" y="4572008"/>
            <a:ext cx="1143008" cy="857256"/>
          </a:xfrm>
          <a:prstGeom prst="roundRect">
            <a:avLst>
              <a:gd name="adj" fmla="val 16667"/>
            </a:avLst>
          </a:prstGeom>
          <a:ln>
            <a:solidFill>
              <a:schemeClr val="tx2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6" name="Прямоугольник 55"/>
          <p:cNvSpPr/>
          <p:nvPr/>
        </p:nvSpPr>
        <p:spPr>
          <a:xfrm>
            <a:off x="4357686" y="4857760"/>
            <a:ext cx="16525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2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Ателье “Перделер”</a:t>
            </a:r>
          </a:p>
        </p:txBody>
      </p:sp>
      <p:pic>
        <p:nvPicPr>
          <p:cNvPr id="1053" name="Picture 2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14678" y="5572140"/>
            <a:ext cx="1164150" cy="738182"/>
          </a:xfrm>
          <a:prstGeom prst="roundRect">
            <a:avLst>
              <a:gd name="adj" fmla="val 16667"/>
            </a:avLst>
          </a:prstGeom>
          <a:ln>
            <a:solidFill>
              <a:schemeClr val="tx2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8" name="Прямоугольник 57"/>
          <p:cNvSpPr/>
          <p:nvPr/>
        </p:nvSpPr>
        <p:spPr>
          <a:xfrm>
            <a:off x="4286248" y="5768947"/>
            <a:ext cx="16430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2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Швейный цех “Коваль”</a:t>
            </a:r>
          </a:p>
        </p:txBody>
      </p:sp>
      <p:pic>
        <p:nvPicPr>
          <p:cNvPr id="1054" name="Picture 3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143636" y="2071678"/>
            <a:ext cx="1357322" cy="886116"/>
          </a:xfrm>
          <a:prstGeom prst="roundRect">
            <a:avLst>
              <a:gd name="adj" fmla="val 16667"/>
            </a:avLst>
          </a:prstGeom>
          <a:ln>
            <a:solidFill>
              <a:schemeClr val="tx2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0" name="Прямоугольник 59"/>
          <p:cNvSpPr/>
          <p:nvPr/>
        </p:nvSpPr>
        <p:spPr>
          <a:xfrm>
            <a:off x="7429520" y="2357431"/>
            <a:ext cx="15716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2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Типография “</a:t>
            </a:r>
            <a:r>
              <a:rPr lang="en-US" sz="1200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Er</a:t>
            </a:r>
            <a:r>
              <a:rPr lang="en-US" sz="12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-Ai</a:t>
            </a:r>
            <a:r>
              <a:rPr lang="kk-KZ" sz="12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1055" name="Picture 3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143636" y="3429000"/>
            <a:ext cx="1357322" cy="981072"/>
          </a:xfrm>
          <a:prstGeom prst="roundRect">
            <a:avLst>
              <a:gd name="adj" fmla="val 16667"/>
            </a:avLst>
          </a:prstGeom>
          <a:ln>
            <a:solidFill>
              <a:schemeClr val="tx2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2" name="Прямоугольник 61"/>
          <p:cNvSpPr/>
          <p:nvPr/>
        </p:nvSpPr>
        <p:spPr>
          <a:xfrm>
            <a:off x="7358082" y="3571877"/>
            <a:ext cx="17859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2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Компьютерный </a:t>
            </a:r>
          </a:p>
          <a:p>
            <a:pPr algn="ctr"/>
            <a:r>
              <a:rPr lang="kk-KZ" sz="12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центр “Мөлдір”</a:t>
            </a:r>
          </a:p>
        </p:txBody>
      </p:sp>
      <p:pic>
        <p:nvPicPr>
          <p:cNvPr id="1056" name="Picture 3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143636" y="4857761"/>
            <a:ext cx="1357322" cy="1000132"/>
          </a:xfrm>
          <a:prstGeom prst="roundRect">
            <a:avLst>
              <a:gd name="adj" fmla="val 16667"/>
            </a:avLst>
          </a:prstGeom>
          <a:ln>
            <a:solidFill>
              <a:schemeClr val="tx2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4" name="Прямоугольник 63"/>
          <p:cNvSpPr/>
          <p:nvPr/>
        </p:nvSpPr>
        <p:spPr>
          <a:xfrm>
            <a:off x="7143768" y="5143512"/>
            <a:ext cx="21526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2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Компьютерный </a:t>
            </a:r>
          </a:p>
          <a:p>
            <a:pPr algn="ctr"/>
            <a:r>
              <a:rPr lang="kk-KZ" sz="12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центр “</a:t>
            </a:r>
            <a:r>
              <a:rPr lang="en-US" sz="1200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ITcom</a:t>
            </a:r>
            <a:r>
              <a:rPr lang="kk-KZ" sz="12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1447800" y="228600"/>
            <a:ext cx="7162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kk-KZ" b="1" dirty="0" smtClean="0">
                <a:solidFill>
                  <a:srgbClr val="1F3864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Стандарт 1. Миссия, стратегическое планирование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kk-KZ" b="1" dirty="0" smtClean="0">
                <a:solidFill>
                  <a:srgbClr val="1F3864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политика в области обеспечения качества</a:t>
            </a:r>
            <a:endParaRPr lang="kk-KZ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95400" cy="12954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Скругленный прямоугольник 51"/>
          <p:cNvSpPr/>
          <p:nvPr/>
        </p:nvSpPr>
        <p:spPr>
          <a:xfrm>
            <a:off x="6000760" y="571480"/>
            <a:ext cx="2928958" cy="535785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99FFCC"/>
              </a:solidFill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3071802" y="571480"/>
            <a:ext cx="2786082" cy="578647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99FFCC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52400" y="571480"/>
            <a:ext cx="2776526" cy="607223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99FFCC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00760" y="3786190"/>
            <a:ext cx="2928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k-KZ" sz="1600" b="1" dirty="0" smtClean="0">
                <a:solidFill>
                  <a:srgbClr val="002060"/>
                </a:solidFill>
                <a:latin typeface="Monotype Corsiva" pitchFamily="66" charset="0"/>
              </a:rPr>
              <a:t>        </a:t>
            </a:r>
            <a:endParaRPr lang="kk-KZ" b="1" dirty="0" smtClean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0" y="142852"/>
            <a:ext cx="4929190" cy="21431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 smtClean="0"/>
              <a:t>СОЦИАЛЬНЫЕ ПАРТНЕРЫ КОЛЛЕДЖА</a:t>
            </a:r>
            <a:endParaRPr lang="ru-RU" sz="1600" i="1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214282" y="571480"/>
            <a:ext cx="2714644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i="1" dirty="0" smtClean="0"/>
              <a:t>1114000-Сварочное дело (по видам)</a:t>
            </a:r>
            <a:endParaRPr lang="ru-RU" sz="1200" i="1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3071802" y="571480"/>
            <a:ext cx="2786082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200" i="1" dirty="0" smtClean="0"/>
              <a:t>1504000-Фермерское хозяйство </a:t>
            </a:r>
          </a:p>
          <a:p>
            <a:pPr algn="ctr"/>
            <a:r>
              <a:rPr lang="kk-KZ" sz="1200" i="1" dirty="0" smtClean="0"/>
              <a:t>(по профилю)</a:t>
            </a:r>
            <a:endParaRPr lang="ru-RU" sz="1200" i="1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6000760" y="571480"/>
            <a:ext cx="2928958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k-KZ" sz="1200" i="1" dirty="0" smtClean="0"/>
              <a:t>0910000-Электрическое и электромеханическое оборудование</a:t>
            </a:r>
          </a:p>
          <a:p>
            <a:pPr algn="ctr"/>
            <a:r>
              <a:rPr lang="kk-KZ" sz="1200" i="1" dirty="0" smtClean="0"/>
              <a:t> (по видам)</a:t>
            </a:r>
            <a:endParaRPr lang="ru-RU" sz="1200" i="1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4500562" y="5429264"/>
            <a:ext cx="12858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2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ТОО</a:t>
            </a:r>
          </a:p>
          <a:p>
            <a:pPr algn="ctr"/>
            <a:r>
              <a:rPr lang="kk-KZ" sz="12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“Алюминстрой”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1571604" y="3714751"/>
            <a:ext cx="14287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k-KZ" sz="12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КГП“КЮЭС”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1428728" y="4714884"/>
            <a:ext cx="15001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2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ГКП“АТЭК”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1500166" y="5643578"/>
            <a:ext cx="15001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2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ТОО</a:t>
            </a:r>
          </a:p>
          <a:p>
            <a:pPr algn="ctr"/>
            <a:r>
              <a:rPr lang="kk-KZ" sz="12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“Агроинтерптица”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357298"/>
            <a:ext cx="1162362" cy="857256"/>
          </a:xfrm>
          <a:prstGeom prst="roundRect">
            <a:avLst>
              <a:gd name="adj" fmla="val 16667"/>
            </a:avLst>
          </a:prstGeom>
          <a:ln>
            <a:solidFill>
              <a:schemeClr val="tx2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4" name="Прямоугольник 33"/>
          <p:cNvSpPr/>
          <p:nvPr/>
        </p:nvSpPr>
        <p:spPr>
          <a:xfrm>
            <a:off x="1571604" y="1428736"/>
            <a:ext cx="12858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k-KZ" sz="12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ТБРУ филиал АО  “Алюминий Казахстана”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3429000"/>
            <a:ext cx="1154109" cy="927409"/>
          </a:xfrm>
          <a:prstGeom prst="roundRect">
            <a:avLst>
              <a:gd name="adj" fmla="val 16667"/>
            </a:avLst>
          </a:prstGeom>
          <a:ln>
            <a:solidFill>
              <a:schemeClr val="tx2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4500570"/>
            <a:ext cx="1147917" cy="894790"/>
          </a:xfrm>
          <a:prstGeom prst="roundRect">
            <a:avLst>
              <a:gd name="adj" fmla="val 16667"/>
            </a:avLst>
          </a:prstGeom>
          <a:ln>
            <a:solidFill>
              <a:schemeClr val="tx2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5500702"/>
            <a:ext cx="1143008" cy="874065"/>
          </a:xfrm>
          <a:prstGeom prst="roundRect">
            <a:avLst>
              <a:gd name="adj" fmla="val 16667"/>
            </a:avLst>
          </a:prstGeom>
          <a:ln>
            <a:solidFill>
              <a:schemeClr val="tx2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4678" y="1285860"/>
            <a:ext cx="1143007" cy="820907"/>
          </a:xfrm>
          <a:prstGeom prst="roundRect">
            <a:avLst>
              <a:gd name="adj" fmla="val 16667"/>
            </a:avLst>
          </a:prstGeom>
          <a:ln>
            <a:solidFill>
              <a:schemeClr val="tx2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2" name="Прямоугольник 41"/>
          <p:cNvSpPr/>
          <p:nvPr/>
        </p:nvSpPr>
        <p:spPr>
          <a:xfrm>
            <a:off x="4214810" y="1428736"/>
            <a:ext cx="1866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2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ТОО </a:t>
            </a:r>
          </a:p>
          <a:p>
            <a:pPr algn="ctr"/>
            <a:r>
              <a:rPr lang="kk-KZ" sz="12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“Нур Жайлау НС”</a:t>
            </a: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14678" y="2214554"/>
            <a:ext cx="1143008" cy="807477"/>
          </a:xfrm>
          <a:prstGeom prst="roundRect">
            <a:avLst>
              <a:gd name="adj" fmla="val 16667"/>
            </a:avLst>
          </a:prstGeom>
          <a:ln>
            <a:solidFill>
              <a:schemeClr val="tx2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4" name="Прямоугольник 43"/>
          <p:cNvSpPr/>
          <p:nvPr/>
        </p:nvSpPr>
        <p:spPr>
          <a:xfrm>
            <a:off x="4286248" y="2357430"/>
            <a:ext cx="17145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2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ТОО</a:t>
            </a:r>
          </a:p>
          <a:p>
            <a:pPr algn="ctr"/>
            <a:r>
              <a:rPr lang="kk-KZ" sz="12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“Агроинтерптица”</a:t>
            </a:r>
          </a:p>
        </p:txBody>
      </p:sp>
      <p:pic>
        <p:nvPicPr>
          <p:cNvPr id="4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78" y="3143248"/>
            <a:ext cx="1154109" cy="927409"/>
          </a:xfrm>
          <a:prstGeom prst="roundRect">
            <a:avLst>
              <a:gd name="adj" fmla="val 16667"/>
            </a:avLst>
          </a:prstGeom>
          <a:ln>
            <a:solidFill>
              <a:schemeClr val="tx2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9" name="Прямоугольник 48"/>
          <p:cNvSpPr/>
          <p:nvPr/>
        </p:nvSpPr>
        <p:spPr>
          <a:xfrm>
            <a:off x="4429124" y="3500438"/>
            <a:ext cx="135732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2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КГП“КЮЭС”</a:t>
            </a:r>
          </a:p>
        </p:txBody>
      </p:sp>
      <p:pic>
        <p:nvPicPr>
          <p:cNvPr id="5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6" y="1285860"/>
            <a:ext cx="1154109" cy="927409"/>
          </a:xfrm>
          <a:prstGeom prst="roundRect">
            <a:avLst>
              <a:gd name="adj" fmla="val 16667"/>
            </a:avLst>
          </a:prstGeom>
          <a:ln>
            <a:solidFill>
              <a:schemeClr val="tx2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5" name="Прямоугольник 54"/>
          <p:cNvSpPr/>
          <p:nvPr/>
        </p:nvSpPr>
        <p:spPr>
          <a:xfrm>
            <a:off x="7429520" y="1571613"/>
            <a:ext cx="14287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2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КГП“КЮЭС”</a:t>
            </a:r>
          </a:p>
        </p:txBody>
      </p:sp>
      <p:pic>
        <p:nvPicPr>
          <p:cNvPr id="5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428868"/>
            <a:ext cx="1147917" cy="894790"/>
          </a:xfrm>
          <a:prstGeom prst="roundRect">
            <a:avLst>
              <a:gd name="adj" fmla="val 16667"/>
            </a:avLst>
          </a:prstGeom>
          <a:ln>
            <a:solidFill>
              <a:schemeClr val="tx2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9" name="Прямоугольник 58"/>
          <p:cNvSpPr/>
          <p:nvPr/>
        </p:nvSpPr>
        <p:spPr>
          <a:xfrm>
            <a:off x="7572396" y="2714621"/>
            <a:ext cx="12858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2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ГКП“АТЭК”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7429520" y="3714752"/>
            <a:ext cx="1428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2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ТОО</a:t>
            </a:r>
          </a:p>
          <a:p>
            <a:pPr algn="ctr"/>
            <a:r>
              <a:rPr lang="kk-KZ" sz="12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“Алюминстрой”</a:t>
            </a:r>
          </a:p>
        </p:txBody>
      </p:sp>
      <p:pic>
        <p:nvPicPr>
          <p:cNvPr id="6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36" y="4572008"/>
            <a:ext cx="1143008" cy="874065"/>
          </a:xfrm>
          <a:prstGeom prst="roundRect">
            <a:avLst>
              <a:gd name="adj" fmla="val 16667"/>
            </a:avLst>
          </a:prstGeom>
          <a:ln>
            <a:solidFill>
              <a:schemeClr val="tx2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7" name="Прямоугольник 66"/>
          <p:cNvSpPr/>
          <p:nvPr/>
        </p:nvSpPr>
        <p:spPr>
          <a:xfrm>
            <a:off x="7358082" y="4786322"/>
            <a:ext cx="15001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2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ТОО</a:t>
            </a:r>
          </a:p>
          <a:p>
            <a:pPr algn="ctr"/>
            <a:r>
              <a:rPr lang="kk-KZ" sz="12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“Агроинтерптица”</a:t>
            </a: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14678" y="4214818"/>
            <a:ext cx="1143008" cy="886716"/>
          </a:xfrm>
          <a:prstGeom prst="roundRect">
            <a:avLst>
              <a:gd name="adj" fmla="val 16667"/>
            </a:avLst>
          </a:prstGeom>
          <a:ln>
            <a:solidFill>
              <a:schemeClr val="tx2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8" name="Прямоугольник 67"/>
          <p:cNvSpPr/>
          <p:nvPr/>
        </p:nvSpPr>
        <p:spPr>
          <a:xfrm>
            <a:off x="4429124" y="4500570"/>
            <a:ext cx="135732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2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ГКП“АТЭК”</a:t>
            </a:r>
          </a:p>
        </p:txBody>
      </p:sp>
      <p:sp>
        <p:nvSpPr>
          <p:cNvPr id="70" name="Прямоугольник 69"/>
          <p:cNvSpPr/>
          <p:nvPr/>
        </p:nvSpPr>
        <p:spPr>
          <a:xfrm>
            <a:off x="1500166" y="2500306"/>
            <a:ext cx="15001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2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ТОО</a:t>
            </a:r>
          </a:p>
          <a:p>
            <a:pPr algn="ctr"/>
            <a:r>
              <a:rPr lang="kk-KZ" sz="12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“Алюминстрой”</a:t>
            </a:r>
          </a:p>
        </p:txBody>
      </p:sp>
      <p:pic>
        <p:nvPicPr>
          <p:cNvPr id="41" name="Рисунок 40"/>
          <p:cNvPicPr/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7158" y="2357430"/>
            <a:ext cx="1143008" cy="928694"/>
          </a:xfrm>
          <a:prstGeom prst="roundRect">
            <a:avLst>
              <a:gd name="adj" fmla="val 16667"/>
            </a:avLst>
          </a:prstGeom>
          <a:ln>
            <a:solidFill>
              <a:schemeClr val="tx2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Рисунок 47"/>
          <p:cNvPicPr/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143636" y="3500438"/>
            <a:ext cx="1143008" cy="928694"/>
          </a:xfrm>
          <a:prstGeom prst="roundRect">
            <a:avLst>
              <a:gd name="adj" fmla="val 16667"/>
            </a:avLst>
          </a:prstGeom>
          <a:ln>
            <a:solidFill>
              <a:schemeClr val="tx2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0" name="Рисунок 49"/>
          <p:cNvPicPr/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214678" y="5214950"/>
            <a:ext cx="1143008" cy="928694"/>
          </a:xfrm>
          <a:prstGeom prst="roundRect">
            <a:avLst>
              <a:gd name="adj" fmla="val 16667"/>
            </a:avLst>
          </a:prstGeom>
          <a:ln>
            <a:solidFill>
              <a:schemeClr val="tx2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Скругленный прямоугольник 51"/>
          <p:cNvSpPr/>
          <p:nvPr/>
        </p:nvSpPr>
        <p:spPr>
          <a:xfrm>
            <a:off x="5929322" y="642918"/>
            <a:ext cx="2928958" cy="606268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99FFCC"/>
              </a:solidFill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3071802" y="571480"/>
            <a:ext cx="2786082" cy="421484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99FFCC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214282" y="571480"/>
            <a:ext cx="2714644" cy="61341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99FFCC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00760" y="3786190"/>
            <a:ext cx="2928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k-KZ" sz="1600" b="1" dirty="0" smtClean="0">
                <a:solidFill>
                  <a:srgbClr val="002060"/>
                </a:solidFill>
                <a:latin typeface="Monotype Corsiva" pitchFamily="66" charset="0"/>
              </a:rPr>
              <a:t>        </a:t>
            </a:r>
            <a:endParaRPr lang="kk-KZ" b="1" dirty="0" smtClean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0" y="142852"/>
            <a:ext cx="4929190" cy="21431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 smtClean="0"/>
              <a:t>СОЦИАЛЬНЫЕ ПАРТНЕРЫ КОЛЛЕДЖА</a:t>
            </a:r>
            <a:endParaRPr lang="ru-RU" sz="1600" i="1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214282" y="571480"/>
            <a:ext cx="2714644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i="1" dirty="0" smtClean="0"/>
              <a:t>1501000-Техническое обслуживание и ремонт сельскохозяйственной техники</a:t>
            </a:r>
            <a:endParaRPr lang="ru-RU" sz="1200" i="1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3071802" y="571480"/>
            <a:ext cx="2786082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200" i="1" dirty="0" smtClean="0"/>
              <a:t>1401000-Строительство и эксплуатация зданий и сооружений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5929322" y="571480"/>
            <a:ext cx="2928958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200" i="1" dirty="0" smtClean="0"/>
              <a:t>1201000-Техническое обслуживание, ремонт и эксплуатация автомобильного транспорта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1571604" y="3714751"/>
            <a:ext cx="14287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k-KZ" sz="12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КГП“КЮЭС”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1428728" y="4714884"/>
            <a:ext cx="15001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2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ГКП“АТЭК”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1500166" y="5643578"/>
            <a:ext cx="15001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2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ТОО</a:t>
            </a:r>
          </a:p>
          <a:p>
            <a:pPr algn="ctr"/>
            <a:r>
              <a:rPr lang="kk-KZ" sz="12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“Агроинтерптица”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5572140"/>
            <a:ext cx="1162362" cy="857256"/>
          </a:xfrm>
          <a:prstGeom prst="roundRect">
            <a:avLst>
              <a:gd name="adj" fmla="val 16667"/>
            </a:avLst>
          </a:prstGeom>
          <a:ln>
            <a:solidFill>
              <a:schemeClr val="tx2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3429000"/>
            <a:ext cx="1154109" cy="927409"/>
          </a:xfrm>
          <a:prstGeom prst="roundRect">
            <a:avLst>
              <a:gd name="adj" fmla="val 16667"/>
            </a:avLst>
          </a:prstGeom>
          <a:ln>
            <a:solidFill>
              <a:schemeClr val="tx2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4500570"/>
            <a:ext cx="1147917" cy="894790"/>
          </a:xfrm>
          <a:prstGeom prst="roundRect">
            <a:avLst>
              <a:gd name="adj" fmla="val 16667"/>
            </a:avLst>
          </a:prstGeom>
          <a:ln>
            <a:solidFill>
              <a:schemeClr val="tx2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5572140"/>
            <a:ext cx="1143008" cy="874065"/>
          </a:xfrm>
          <a:prstGeom prst="roundRect">
            <a:avLst>
              <a:gd name="adj" fmla="val 16667"/>
            </a:avLst>
          </a:prstGeom>
          <a:ln>
            <a:solidFill>
              <a:schemeClr val="tx2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78" y="2500306"/>
            <a:ext cx="1154109" cy="927409"/>
          </a:xfrm>
          <a:prstGeom prst="roundRect">
            <a:avLst>
              <a:gd name="adj" fmla="val 16667"/>
            </a:avLst>
          </a:prstGeom>
          <a:ln>
            <a:solidFill>
              <a:schemeClr val="tx2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9" name="Прямоугольник 48"/>
          <p:cNvSpPr/>
          <p:nvPr/>
        </p:nvSpPr>
        <p:spPr>
          <a:xfrm>
            <a:off x="4429124" y="2786058"/>
            <a:ext cx="135732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2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КГП“КЮЭС”</a:t>
            </a:r>
          </a:p>
        </p:txBody>
      </p:sp>
      <p:pic>
        <p:nvPicPr>
          <p:cNvPr id="5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6" y="1285860"/>
            <a:ext cx="1154109" cy="927409"/>
          </a:xfrm>
          <a:prstGeom prst="roundRect">
            <a:avLst>
              <a:gd name="adj" fmla="val 16667"/>
            </a:avLst>
          </a:prstGeom>
          <a:ln>
            <a:solidFill>
              <a:schemeClr val="tx2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5" name="Прямоугольник 54"/>
          <p:cNvSpPr/>
          <p:nvPr/>
        </p:nvSpPr>
        <p:spPr>
          <a:xfrm>
            <a:off x="7429520" y="1571613"/>
            <a:ext cx="14287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2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КГП“КЮЭС”</a:t>
            </a:r>
          </a:p>
        </p:txBody>
      </p:sp>
      <p:pic>
        <p:nvPicPr>
          <p:cNvPr id="5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428868"/>
            <a:ext cx="1147917" cy="894790"/>
          </a:xfrm>
          <a:prstGeom prst="roundRect">
            <a:avLst>
              <a:gd name="adj" fmla="val 16667"/>
            </a:avLst>
          </a:prstGeom>
          <a:ln>
            <a:solidFill>
              <a:schemeClr val="tx2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9" name="Прямоугольник 58"/>
          <p:cNvSpPr/>
          <p:nvPr/>
        </p:nvSpPr>
        <p:spPr>
          <a:xfrm>
            <a:off x="7572396" y="2714621"/>
            <a:ext cx="12858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2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ГКП“АТЭК”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7429520" y="3714752"/>
            <a:ext cx="1428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2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ТОО</a:t>
            </a:r>
          </a:p>
          <a:p>
            <a:pPr algn="ctr"/>
            <a:r>
              <a:rPr lang="kk-KZ" sz="12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“Алюминстрой”</a:t>
            </a:r>
          </a:p>
        </p:txBody>
      </p:sp>
      <p:pic>
        <p:nvPicPr>
          <p:cNvPr id="6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36" y="4572008"/>
            <a:ext cx="1143008" cy="874065"/>
          </a:xfrm>
          <a:prstGeom prst="roundRect">
            <a:avLst>
              <a:gd name="adj" fmla="val 16667"/>
            </a:avLst>
          </a:prstGeom>
          <a:ln>
            <a:solidFill>
              <a:schemeClr val="tx2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7" name="Прямоугольник 66"/>
          <p:cNvSpPr/>
          <p:nvPr/>
        </p:nvSpPr>
        <p:spPr>
          <a:xfrm>
            <a:off x="7358082" y="4786322"/>
            <a:ext cx="15001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2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ТОО</a:t>
            </a:r>
          </a:p>
          <a:p>
            <a:pPr algn="ctr"/>
            <a:r>
              <a:rPr lang="kk-KZ" sz="12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“Агроинтерптица”</a:t>
            </a: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4678" y="3643314"/>
            <a:ext cx="1143008" cy="886716"/>
          </a:xfrm>
          <a:prstGeom prst="roundRect">
            <a:avLst>
              <a:gd name="adj" fmla="val 16667"/>
            </a:avLst>
          </a:prstGeom>
          <a:ln>
            <a:solidFill>
              <a:schemeClr val="tx2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8" name="Прямоугольник 67"/>
          <p:cNvSpPr/>
          <p:nvPr/>
        </p:nvSpPr>
        <p:spPr>
          <a:xfrm>
            <a:off x="4429124" y="3929066"/>
            <a:ext cx="135732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2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ГКП“АТЭК”</a:t>
            </a:r>
          </a:p>
        </p:txBody>
      </p:sp>
      <p:sp>
        <p:nvSpPr>
          <p:cNvPr id="70" name="Прямоугольник 69"/>
          <p:cNvSpPr/>
          <p:nvPr/>
        </p:nvSpPr>
        <p:spPr>
          <a:xfrm>
            <a:off x="1500166" y="2500306"/>
            <a:ext cx="15001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2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ТОО</a:t>
            </a:r>
          </a:p>
          <a:p>
            <a:pPr algn="ctr"/>
            <a:r>
              <a:rPr lang="kk-KZ" sz="12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“Алюминстрой”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4429124" y="1500174"/>
            <a:ext cx="1428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2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ТОО</a:t>
            </a:r>
          </a:p>
          <a:p>
            <a:pPr algn="ctr"/>
            <a:r>
              <a:rPr lang="kk-KZ" sz="12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“Алюминстрой”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7286644" y="5643578"/>
            <a:ext cx="1571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2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ТБРУ филиал АО  “Алюминий Казахстана”</a:t>
            </a:r>
          </a:p>
        </p:txBody>
      </p:sp>
      <p:pic>
        <p:nvPicPr>
          <p:cNvPr id="50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58" y="1357298"/>
            <a:ext cx="1143007" cy="820907"/>
          </a:xfrm>
          <a:prstGeom prst="roundRect">
            <a:avLst>
              <a:gd name="adj" fmla="val 16667"/>
            </a:avLst>
          </a:prstGeom>
          <a:ln>
            <a:solidFill>
              <a:schemeClr val="tx2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4" name="Прямоугольник 53"/>
          <p:cNvSpPr/>
          <p:nvPr/>
        </p:nvSpPr>
        <p:spPr>
          <a:xfrm>
            <a:off x="1500166" y="1428736"/>
            <a:ext cx="1428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2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ТОО </a:t>
            </a:r>
          </a:p>
          <a:p>
            <a:pPr algn="ctr"/>
            <a:r>
              <a:rPr lang="kk-KZ" sz="12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“Нур Жайлау НС”</a:t>
            </a:r>
          </a:p>
        </p:txBody>
      </p:sp>
      <p:pic>
        <p:nvPicPr>
          <p:cNvPr id="38" name="Рисунок 37"/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7158" y="2357430"/>
            <a:ext cx="1143008" cy="928694"/>
          </a:xfrm>
          <a:prstGeom prst="roundRect">
            <a:avLst>
              <a:gd name="adj" fmla="val 16667"/>
            </a:avLst>
          </a:prstGeom>
          <a:ln>
            <a:solidFill>
              <a:schemeClr val="tx2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" name="Рисунок 40"/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43636" y="3500438"/>
            <a:ext cx="1143008" cy="928694"/>
          </a:xfrm>
          <a:prstGeom prst="roundRect">
            <a:avLst>
              <a:gd name="adj" fmla="val 16667"/>
            </a:avLst>
          </a:prstGeom>
          <a:ln>
            <a:solidFill>
              <a:schemeClr val="tx2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2" name="Рисунок 41"/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14678" y="1357298"/>
            <a:ext cx="1143008" cy="928694"/>
          </a:xfrm>
          <a:prstGeom prst="roundRect">
            <a:avLst>
              <a:gd name="adj" fmla="val 16667"/>
            </a:avLst>
          </a:prstGeom>
          <a:ln>
            <a:solidFill>
              <a:schemeClr val="tx2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228600"/>
            <a:ext cx="7315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400" b="1" i="0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Стандарт </a:t>
            </a:r>
            <a:r>
              <a:rPr kumimoji="0" lang="kk-KZ" sz="2400" b="1" i="0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Миссия, стратегическое планирование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400" b="1" i="0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политика в области обеспечения качества</a:t>
            </a:r>
            <a:endParaRPr kumimoji="0" lang="kk-KZ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" y="228600"/>
            <a:ext cx="1447800" cy="1447800"/>
          </a:xfrm>
          <a:prstGeom prst="rect">
            <a:avLst/>
          </a:prstGeom>
        </p:spPr>
      </p:pic>
      <p:pic>
        <p:nvPicPr>
          <p:cNvPr id="7" name="Рисунок 6" descr="D:\Методист\Фото 2018-2019\Апталық тех дисциплин\DSC_047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752600"/>
            <a:ext cx="2743200" cy="2085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D:\Методист\Фото 2018-2019\Апталық тех дисциплин\DSC_047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1143000"/>
            <a:ext cx="3175110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D:\Методист\Фото 2018-2019\Апталық тех дисциплин\DSC_056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4114800"/>
            <a:ext cx="2717909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D:\Методист\Фото 2018-2019\Апталық тех дисциплин\DSC_052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8400" y="1676400"/>
            <a:ext cx="2743200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D:\Методист\Фото 2018-2019\Апталық тех дисциплин\DSC_0640.JPG"/>
          <p:cNvPicPr/>
          <p:nvPr/>
        </p:nvPicPr>
        <p:blipFill>
          <a:blip r:embed="rId7" cstate="print"/>
          <a:srcRect r="3132" b="24438"/>
          <a:stretch>
            <a:fillRect/>
          </a:stretch>
        </p:blipFill>
        <p:spPr bwMode="auto">
          <a:xfrm>
            <a:off x="3124200" y="3581400"/>
            <a:ext cx="2743199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D:\Методист\Фото 2018-2019\Апталық тех дисциплин\DSC_0481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9800" y="4114800"/>
            <a:ext cx="2816115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297</TotalTime>
  <Words>3987</Words>
  <PresentationFormat>Экран (4:3)</PresentationFormat>
  <Paragraphs>1576</Paragraphs>
  <Slides>47</Slides>
  <Notes>6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47</vt:i4>
      </vt:variant>
    </vt:vector>
  </HeadingPairs>
  <TitlesOfParts>
    <vt:vector size="50" baseType="lpstr">
      <vt:lpstr>Тема Office</vt:lpstr>
      <vt:lpstr>Документ Microsoft Office Word</vt:lpstr>
      <vt:lpstr>Документ Microsoft Office Word 97 - 2003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Стандарт 1. Миссия, стратегическое планирование  и политика в области обеспечения качества</vt:lpstr>
      <vt:lpstr>СТАНДАРТ 2. МЕНЕДЖМЕНТ И УПРАВЛЕНИЕ ИНФОРМАЦИЕЙ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СТАНДАРТ 9. ИНФОРМИРОВАНИЕ ОБЩЕСТВЕННОСТИ</vt:lpstr>
      <vt:lpstr>Слайд 43</vt:lpstr>
      <vt:lpstr>Слайд 44</vt:lpstr>
      <vt:lpstr>Слайд 45</vt:lpstr>
      <vt:lpstr>Слайд 46</vt:lpstr>
      <vt:lpstr>Слайд 47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зам</dc:creator>
  <cp:lastModifiedBy>User</cp:lastModifiedBy>
  <cp:revision>35</cp:revision>
  <dcterms:created xsi:type="dcterms:W3CDTF">2019-12-26T08:38:01Z</dcterms:created>
  <dcterms:modified xsi:type="dcterms:W3CDTF">2019-12-26T13:54:22Z</dcterms:modified>
</cp:coreProperties>
</file>