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80" r:id="rId4"/>
    <p:sldId id="261" r:id="rId5"/>
    <p:sldId id="289" r:id="rId6"/>
    <p:sldId id="282" r:id="rId7"/>
    <p:sldId id="292" r:id="rId8"/>
    <p:sldId id="291" r:id="rId9"/>
    <p:sldId id="293" r:id="rId10"/>
    <p:sldId id="294" r:id="rId11"/>
    <p:sldId id="295" r:id="rId12"/>
    <p:sldId id="298" r:id="rId13"/>
    <p:sldId id="299" r:id="rId14"/>
    <p:sldId id="296" r:id="rId15"/>
    <p:sldId id="297" r:id="rId16"/>
    <p:sldId id="275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83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9586AB-88C6-44D6-B4B5-B2176A1DA0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6533E-5D1A-4A2B-A68A-4CF36815F5B8}">
      <dgm:prSet phldrT="[Текст]"/>
      <dgm:spPr/>
      <dgm:t>
        <a:bodyPr/>
        <a:lstStyle/>
        <a:p>
          <a:r>
            <a:rPr lang="kk-KZ" dirty="0" smtClean="0">
              <a:solidFill>
                <a:srgbClr val="C00000"/>
              </a:solidFill>
            </a:rPr>
            <a:t>Ашық сабақ</a:t>
          </a:r>
          <a:endParaRPr lang="ru-RU" dirty="0">
            <a:solidFill>
              <a:srgbClr val="C00000"/>
            </a:solidFill>
          </a:endParaRPr>
        </a:p>
      </dgm:t>
    </dgm:pt>
    <dgm:pt modelId="{B8025A6B-7905-4201-885F-63E04CC54490}" type="parTrans" cxnId="{20336692-6073-473F-B0CE-7C8F95191C8D}">
      <dgm:prSet/>
      <dgm:spPr/>
      <dgm:t>
        <a:bodyPr/>
        <a:lstStyle/>
        <a:p>
          <a:endParaRPr lang="ru-RU"/>
        </a:p>
      </dgm:t>
    </dgm:pt>
    <dgm:pt modelId="{52EF4AA9-B904-41D1-B5E1-FAB1BEDE0258}" type="sibTrans" cxnId="{20336692-6073-473F-B0CE-7C8F95191C8D}">
      <dgm:prSet/>
      <dgm:spPr/>
      <dgm:t>
        <a:bodyPr/>
        <a:lstStyle/>
        <a:p>
          <a:endParaRPr lang="ru-RU"/>
        </a:p>
      </dgm:t>
    </dgm:pt>
    <dgm:pt modelId="{DD76B858-55BE-49E5-9060-2A13502359F3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Арнайы пән оқытушысы Бек Б.Б. «Релелік қорғаныс» пәнінен,19 ақпан күні Э-41тобына </a:t>
          </a:r>
          <a:endParaRPr lang="ru-RU" b="1" dirty="0">
            <a:solidFill>
              <a:srgbClr val="0070C0"/>
            </a:solidFill>
          </a:endParaRPr>
        </a:p>
      </dgm:t>
    </dgm:pt>
    <dgm:pt modelId="{B60BE075-402F-4CA6-BB9F-810C753DBE13}" type="parTrans" cxnId="{33BE88ED-5F8C-42FC-A76F-A86BF4C22109}">
      <dgm:prSet/>
      <dgm:spPr/>
      <dgm:t>
        <a:bodyPr/>
        <a:lstStyle/>
        <a:p>
          <a:endParaRPr lang="ru-RU"/>
        </a:p>
      </dgm:t>
    </dgm:pt>
    <dgm:pt modelId="{F253CD6F-266B-4994-A073-9809D3288CED}" type="sibTrans" cxnId="{33BE88ED-5F8C-42FC-A76F-A86BF4C22109}">
      <dgm:prSet/>
      <dgm:spPr/>
      <dgm:t>
        <a:bodyPr/>
        <a:lstStyle/>
        <a:p>
          <a:endParaRPr lang="ru-RU"/>
        </a:p>
      </dgm:t>
    </dgm:pt>
    <dgm:pt modelId="{F420199D-A0D8-452F-A389-08D872F06A31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  <a:effectLst/>
              <a:latin typeface="Times New Roman"/>
              <a:ea typeface="Times New Roman"/>
              <a:cs typeface="Times New Roman"/>
            </a:rPr>
            <a:t>Өндірістік оқыту шебері</a:t>
          </a:r>
          <a:r>
            <a:rPr lang="kk-KZ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Қалжанов Н.А.  «Жолда жүру ережесі» пәнінен,21 ақпан күні ТО-28тобына</a:t>
          </a:r>
          <a:r>
            <a:rPr lang="kk-KZ" dirty="0" smtClean="0">
              <a:effectLst/>
              <a:latin typeface="Times New Roman"/>
              <a:ea typeface="Times New Roman"/>
            </a:rPr>
            <a:t>  </a:t>
          </a:r>
          <a:endParaRPr lang="ru-RU" dirty="0"/>
        </a:p>
      </dgm:t>
    </dgm:pt>
    <dgm:pt modelId="{940798CE-5798-457B-913B-91A25B9C813D}" type="parTrans" cxnId="{D2E1F4B8-049F-491D-974F-11D8DE9D8080}">
      <dgm:prSet/>
      <dgm:spPr/>
      <dgm:t>
        <a:bodyPr/>
        <a:lstStyle/>
        <a:p>
          <a:endParaRPr lang="ru-RU"/>
        </a:p>
      </dgm:t>
    </dgm:pt>
    <dgm:pt modelId="{C06AAB3E-2C43-429E-B0A5-3CCE1BDE6AA0}" type="sibTrans" cxnId="{D2E1F4B8-049F-491D-974F-11D8DE9D8080}">
      <dgm:prSet/>
      <dgm:spPr/>
      <dgm:t>
        <a:bodyPr/>
        <a:lstStyle/>
        <a:p>
          <a:endParaRPr lang="ru-RU"/>
        </a:p>
      </dgm:t>
    </dgm:pt>
    <dgm:pt modelId="{7D935A80-3BD2-41F7-BFC0-F89AFF44C854}">
      <dgm:prSet phldrT="[Текст]"/>
      <dgm:spPr/>
      <dgm:t>
        <a:bodyPr/>
        <a:lstStyle/>
        <a:p>
          <a:r>
            <a:rPr lang="kk-KZ" dirty="0" smtClean="0">
              <a:solidFill>
                <a:srgbClr val="C00000"/>
              </a:solidFill>
            </a:rPr>
            <a:t>Видео сабақ</a:t>
          </a:r>
          <a:endParaRPr lang="ru-RU" dirty="0">
            <a:solidFill>
              <a:srgbClr val="C00000"/>
            </a:solidFill>
          </a:endParaRPr>
        </a:p>
      </dgm:t>
    </dgm:pt>
    <dgm:pt modelId="{30E9CD32-FE09-4DC4-8222-4E4432C64755}" type="parTrans" cxnId="{040D39EC-CB1E-4576-9318-A9D3472F202C}">
      <dgm:prSet/>
      <dgm:spPr/>
      <dgm:t>
        <a:bodyPr/>
        <a:lstStyle/>
        <a:p>
          <a:endParaRPr lang="ru-RU"/>
        </a:p>
      </dgm:t>
    </dgm:pt>
    <dgm:pt modelId="{109B84E9-3B47-4ADF-BD45-A200FA99388A}" type="sibTrans" cxnId="{040D39EC-CB1E-4576-9318-A9D3472F202C}">
      <dgm:prSet/>
      <dgm:spPr/>
      <dgm:t>
        <a:bodyPr/>
        <a:lstStyle/>
        <a:p>
          <a:endParaRPr lang="ru-RU"/>
        </a:p>
      </dgm:t>
    </dgm:pt>
    <dgm:pt modelId="{C504C3E7-50FB-42A3-BDBE-D41D64932252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Арнайы пән оқытушысы Бек Б.Б. Э-11 арнайы тобына «Монтаждау технологиясы» пәнінен, мамыр айында өткізді. </a:t>
          </a:r>
          <a:endParaRPr lang="ru-RU" b="1" dirty="0">
            <a:solidFill>
              <a:srgbClr val="0070C0"/>
            </a:solidFill>
          </a:endParaRPr>
        </a:p>
      </dgm:t>
    </dgm:pt>
    <dgm:pt modelId="{5D4E523B-E6A4-4A4A-A5EB-118B1EE67E88}" type="parTrans" cxnId="{E2DEC5D6-1B9C-43B4-A572-E72EBD15658A}">
      <dgm:prSet/>
      <dgm:spPr/>
      <dgm:t>
        <a:bodyPr/>
        <a:lstStyle/>
        <a:p>
          <a:endParaRPr lang="ru-RU"/>
        </a:p>
      </dgm:t>
    </dgm:pt>
    <dgm:pt modelId="{9E85D12C-9BE3-408E-A2A1-6751C3F488C1}" type="sibTrans" cxnId="{E2DEC5D6-1B9C-43B4-A572-E72EBD15658A}">
      <dgm:prSet/>
      <dgm:spPr/>
      <dgm:t>
        <a:bodyPr/>
        <a:lstStyle/>
        <a:p>
          <a:endParaRPr lang="ru-RU"/>
        </a:p>
      </dgm:t>
    </dgm:pt>
    <dgm:pt modelId="{F6B48997-349A-474B-A09C-85CC608B800A}">
      <dgm:prSet phldrT="[Текст]"/>
      <dgm:spPr/>
      <dgm:t>
        <a:bodyPr/>
        <a:lstStyle/>
        <a:p>
          <a:r>
            <a:rPr lang="kk-KZ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Өндірістік оқыту шебері Абдрахманова С.Ж. қашықтықтан оқуға байланысты видео сабақты маусым </a:t>
          </a:r>
          <a:r>
            <a:rPr lang="kk-KZ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айында өткізді</a:t>
          </a:r>
          <a:r>
            <a:rPr lang="kk-KZ" b="1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.</a:t>
          </a:r>
          <a:endParaRPr lang="ru-RU" b="1" dirty="0">
            <a:solidFill>
              <a:srgbClr val="0070C0"/>
            </a:solidFill>
          </a:endParaRPr>
        </a:p>
      </dgm:t>
    </dgm:pt>
    <dgm:pt modelId="{3A7C9BAC-AFFB-49E6-AC28-9E9CBA8510CE}" type="parTrans" cxnId="{FC255850-F9F7-46AD-A853-EFE3328D975A}">
      <dgm:prSet/>
      <dgm:spPr/>
      <dgm:t>
        <a:bodyPr/>
        <a:lstStyle/>
        <a:p>
          <a:endParaRPr lang="ru-RU"/>
        </a:p>
      </dgm:t>
    </dgm:pt>
    <dgm:pt modelId="{5A129036-6377-4722-993E-F35788CE5721}" type="sibTrans" cxnId="{FC255850-F9F7-46AD-A853-EFE3328D975A}">
      <dgm:prSet/>
      <dgm:spPr/>
      <dgm:t>
        <a:bodyPr/>
        <a:lstStyle/>
        <a:p>
          <a:endParaRPr lang="ru-RU"/>
        </a:p>
      </dgm:t>
    </dgm:pt>
    <dgm:pt modelId="{C495524E-158B-4ECD-B829-9074A2504273}" type="pres">
      <dgm:prSet presAssocID="{C69586AB-88C6-44D6-B4B5-B2176A1DA0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A1036-7D21-4526-AADD-C6272420B689}" type="pres">
      <dgm:prSet presAssocID="{3D16533E-5D1A-4A2B-A68A-4CF36815F5B8}" presName="composite" presStyleCnt="0"/>
      <dgm:spPr/>
    </dgm:pt>
    <dgm:pt modelId="{94A20D89-AEBB-4DF4-89AA-F7C5E4033AA4}" type="pres">
      <dgm:prSet presAssocID="{3D16533E-5D1A-4A2B-A68A-4CF36815F5B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DE3B5-EBC7-429B-9257-45E4E6BB7BF8}" type="pres">
      <dgm:prSet presAssocID="{3D16533E-5D1A-4A2B-A68A-4CF36815F5B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371A6-EF04-4C73-AD8B-79196BF1D509}" type="pres">
      <dgm:prSet presAssocID="{52EF4AA9-B904-41D1-B5E1-FAB1BEDE0258}" presName="sp" presStyleCnt="0"/>
      <dgm:spPr/>
    </dgm:pt>
    <dgm:pt modelId="{BA67EA34-A3B5-42E3-A597-38BF321BC00A}" type="pres">
      <dgm:prSet presAssocID="{7D935A80-3BD2-41F7-BFC0-F89AFF44C854}" presName="composite" presStyleCnt="0"/>
      <dgm:spPr/>
    </dgm:pt>
    <dgm:pt modelId="{C74A4BCD-802B-4686-A561-1FE4664E6C76}" type="pres">
      <dgm:prSet presAssocID="{7D935A80-3BD2-41F7-BFC0-F89AFF44C85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E62F5-089B-480C-B522-DB43A212F2A7}" type="pres">
      <dgm:prSet presAssocID="{7D935A80-3BD2-41F7-BFC0-F89AFF44C85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5D8B6-3093-4B82-803D-A13CC25B0234}" type="presOf" srcId="{DD76B858-55BE-49E5-9060-2A13502359F3}" destId="{5EBDE3B5-EBC7-429B-9257-45E4E6BB7BF8}" srcOrd="0" destOrd="0" presId="urn:microsoft.com/office/officeart/2005/8/layout/chevron2"/>
    <dgm:cxn modelId="{20336692-6073-473F-B0CE-7C8F95191C8D}" srcId="{C69586AB-88C6-44D6-B4B5-B2176A1DA010}" destId="{3D16533E-5D1A-4A2B-A68A-4CF36815F5B8}" srcOrd="0" destOrd="0" parTransId="{B8025A6B-7905-4201-885F-63E04CC54490}" sibTransId="{52EF4AA9-B904-41D1-B5E1-FAB1BEDE0258}"/>
    <dgm:cxn modelId="{E2DEC5D6-1B9C-43B4-A572-E72EBD15658A}" srcId="{7D935A80-3BD2-41F7-BFC0-F89AFF44C854}" destId="{C504C3E7-50FB-42A3-BDBE-D41D64932252}" srcOrd="0" destOrd="0" parTransId="{5D4E523B-E6A4-4A4A-A5EB-118B1EE67E88}" sibTransId="{9E85D12C-9BE3-408E-A2A1-6751C3F488C1}"/>
    <dgm:cxn modelId="{FC255850-F9F7-46AD-A853-EFE3328D975A}" srcId="{7D935A80-3BD2-41F7-BFC0-F89AFF44C854}" destId="{F6B48997-349A-474B-A09C-85CC608B800A}" srcOrd="1" destOrd="0" parTransId="{3A7C9BAC-AFFB-49E6-AC28-9E9CBA8510CE}" sibTransId="{5A129036-6377-4722-993E-F35788CE5721}"/>
    <dgm:cxn modelId="{33BE88ED-5F8C-42FC-A76F-A86BF4C22109}" srcId="{3D16533E-5D1A-4A2B-A68A-4CF36815F5B8}" destId="{DD76B858-55BE-49E5-9060-2A13502359F3}" srcOrd="0" destOrd="0" parTransId="{B60BE075-402F-4CA6-BB9F-810C753DBE13}" sibTransId="{F253CD6F-266B-4994-A073-9809D3288CED}"/>
    <dgm:cxn modelId="{D2E1F4B8-049F-491D-974F-11D8DE9D8080}" srcId="{3D16533E-5D1A-4A2B-A68A-4CF36815F5B8}" destId="{F420199D-A0D8-452F-A389-08D872F06A31}" srcOrd="1" destOrd="0" parTransId="{940798CE-5798-457B-913B-91A25B9C813D}" sibTransId="{C06AAB3E-2C43-429E-B0A5-3CCE1BDE6AA0}"/>
    <dgm:cxn modelId="{040D39EC-CB1E-4576-9318-A9D3472F202C}" srcId="{C69586AB-88C6-44D6-B4B5-B2176A1DA010}" destId="{7D935A80-3BD2-41F7-BFC0-F89AFF44C854}" srcOrd="1" destOrd="0" parTransId="{30E9CD32-FE09-4DC4-8222-4E4432C64755}" sibTransId="{109B84E9-3B47-4ADF-BD45-A200FA99388A}"/>
    <dgm:cxn modelId="{61A02674-1F99-4D6A-9C8D-14A26505711B}" type="presOf" srcId="{C69586AB-88C6-44D6-B4B5-B2176A1DA010}" destId="{C495524E-158B-4ECD-B829-9074A2504273}" srcOrd="0" destOrd="0" presId="urn:microsoft.com/office/officeart/2005/8/layout/chevron2"/>
    <dgm:cxn modelId="{37F342EC-E669-45E6-BDA4-AA431ED27C16}" type="presOf" srcId="{F6B48997-349A-474B-A09C-85CC608B800A}" destId="{8E0E62F5-089B-480C-B522-DB43A212F2A7}" srcOrd="0" destOrd="1" presId="urn:microsoft.com/office/officeart/2005/8/layout/chevron2"/>
    <dgm:cxn modelId="{F2C08D00-F8E0-4097-B132-56C0F05D4D64}" type="presOf" srcId="{7D935A80-3BD2-41F7-BFC0-F89AFF44C854}" destId="{C74A4BCD-802B-4686-A561-1FE4664E6C76}" srcOrd="0" destOrd="0" presId="urn:microsoft.com/office/officeart/2005/8/layout/chevron2"/>
    <dgm:cxn modelId="{3BC5A1C2-A975-4965-8054-AD3DD1A8BFB2}" type="presOf" srcId="{F420199D-A0D8-452F-A389-08D872F06A31}" destId="{5EBDE3B5-EBC7-429B-9257-45E4E6BB7BF8}" srcOrd="0" destOrd="1" presId="urn:microsoft.com/office/officeart/2005/8/layout/chevron2"/>
    <dgm:cxn modelId="{FE424685-EF8C-4B91-8D28-1CD8DF4369DF}" type="presOf" srcId="{3D16533E-5D1A-4A2B-A68A-4CF36815F5B8}" destId="{94A20D89-AEBB-4DF4-89AA-F7C5E4033AA4}" srcOrd="0" destOrd="0" presId="urn:microsoft.com/office/officeart/2005/8/layout/chevron2"/>
    <dgm:cxn modelId="{8715F210-7D61-4EE8-A63E-62F211F27C73}" type="presOf" srcId="{C504C3E7-50FB-42A3-BDBE-D41D64932252}" destId="{8E0E62F5-089B-480C-B522-DB43A212F2A7}" srcOrd="0" destOrd="0" presId="urn:microsoft.com/office/officeart/2005/8/layout/chevron2"/>
    <dgm:cxn modelId="{97121241-BAE0-480A-97C9-70955750B05F}" type="presParOf" srcId="{C495524E-158B-4ECD-B829-9074A2504273}" destId="{E66A1036-7D21-4526-AADD-C6272420B689}" srcOrd="0" destOrd="0" presId="urn:microsoft.com/office/officeart/2005/8/layout/chevron2"/>
    <dgm:cxn modelId="{F5D1A027-54AE-4E70-AC53-6499F5FC63CB}" type="presParOf" srcId="{E66A1036-7D21-4526-AADD-C6272420B689}" destId="{94A20D89-AEBB-4DF4-89AA-F7C5E4033AA4}" srcOrd="0" destOrd="0" presId="urn:microsoft.com/office/officeart/2005/8/layout/chevron2"/>
    <dgm:cxn modelId="{1C71B141-5EA8-40B5-B38E-B67160471505}" type="presParOf" srcId="{E66A1036-7D21-4526-AADD-C6272420B689}" destId="{5EBDE3B5-EBC7-429B-9257-45E4E6BB7BF8}" srcOrd="1" destOrd="0" presId="urn:microsoft.com/office/officeart/2005/8/layout/chevron2"/>
    <dgm:cxn modelId="{B1CB06F7-F964-41A1-AC90-75DAA1CE32F3}" type="presParOf" srcId="{C495524E-158B-4ECD-B829-9074A2504273}" destId="{08A371A6-EF04-4C73-AD8B-79196BF1D509}" srcOrd="1" destOrd="0" presId="urn:microsoft.com/office/officeart/2005/8/layout/chevron2"/>
    <dgm:cxn modelId="{7DAEE86C-DD06-47D1-BD4E-C63A22DF9532}" type="presParOf" srcId="{C495524E-158B-4ECD-B829-9074A2504273}" destId="{BA67EA34-A3B5-42E3-A597-38BF321BC00A}" srcOrd="2" destOrd="0" presId="urn:microsoft.com/office/officeart/2005/8/layout/chevron2"/>
    <dgm:cxn modelId="{BD786969-98DB-44D4-A875-53696291FB1A}" type="presParOf" srcId="{BA67EA34-A3B5-42E3-A597-38BF321BC00A}" destId="{C74A4BCD-802B-4686-A561-1FE4664E6C76}" srcOrd="0" destOrd="0" presId="urn:microsoft.com/office/officeart/2005/8/layout/chevron2"/>
    <dgm:cxn modelId="{DB0CABA4-7760-42D3-9319-CFF390C99D81}" type="presParOf" srcId="{BA67EA34-A3B5-42E3-A597-38BF321BC00A}" destId="{8E0E62F5-089B-480C-B522-DB43A212F2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A0C72-C3FF-494A-8778-0B9F1E85B5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660BE-6133-45A1-8566-DB983F2282AE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Арнайы пән оқытушысы Бек Б.Б. жетекшілігімен </a:t>
          </a:r>
          <a:r>
            <a: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«NАVA» </a:t>
          </a:r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үйірмесі.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F7DBA2-53D0-449C-A52C-38470C32C283}" type="parTrans" cxnId="{541EA53E-9E82-4FC9-8F0A-8159F3FDD6F3}">
      <dgm:prSet/>
      <dgm:spPr/>
      <dgm:t>
        <a:bodyPr/>
        <a:lstStyle/>
        <a:p>
          <a:endParaRPr lang="ru-RU"/>
        </a:p>
      </dgm:t>
    </dgm:pt>
    <dgm:pt modelId="{C72E5681-CFE6-490E-A823-9F35C4F61C52}" type="sibTrans" cxnId="{541EA53E-9E82-4FC9-8F0A-8159F3FDD6F3}">
      <dgm:prSet/>
      <dgm:spPr/>
      <dgm:t>
        <a:bodyPr/>
        <a:lstStyle/>
        <a:p>
          <a:endParaRPr lang="ru-RU"/>
        </a:p>
      </dgm:t>
    </dgm:pt>
    <dgm:pt modelId="{678EEE84-50F9-4036-BF03-62842F7A1BB9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Қалжанов Нурсултан Атбашарулы, Жунусов Серікжан Ғабдулмажитұлы., Тойшыбеков Батырхан Өміртайұлы шеберлердің жетекшілігімен </a:t>
          </a:r>
          <a:r>
            <a: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«Жас техник» </a:t>
          </a:r>
          <a:r>
            <a:rPr lang="kk-KZ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үйірмесі.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3CE391-9184-4835-9591-3BDB6EAC6197}" type="parTrans" cxnId="{3B7A026B-F434-445A-A14C-134AFEF7A964}">
      <dgm:prSet/>
      <dgm:spPr/>
      <dgm:t>
        <a:bodyPr/>
        <a:lstStyle/>
        <a:p>
          <a:endParaRPr lang="ru-RU"/>
        </a:p>
      </dgm:t>
    </dgm:pt>
    <dgm:pt modelId="{DE5917A2-981F-48ED-9C92-0A88191AA763}" type="sibTrans" cxnId="{3B7A026B-F434-445A-A14C-134AFEF7A964}">
      <dgm:prSet/>
      <dgm:spPr/>
      <dgm:t>
        <a:bodyPr/>
        <a:lstStyle/>
        <a:p>
          <a:endParaRPr lang="ru-RU"/>
        </a:p>
      </dgm:t>
    </dgm:pt>
    <dgm:pt modelId="{A23CFA50-0499-4A44-A2BF-7715796867BB}" type="pres">
      <dgm:prSet presAssocID="{FEDA0C72-C3FF-494A-8778-0B9F1E85B5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65269F-F1C4-4244-A563-2E09409B223A}" type="pres">
      <dgm:prSet presAssocID="{624660BE-6133-45A1-8566-DB983F2282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F7870-4F12-416E-8668-11328FA37627}" type="pres">
      <dgm:prSet presAssocID="{C72E5681-CFE6-490E-A823-9F35C4F61C52}" presName="spacer" presStyleCnt="0"/>
      <dgm:spPr/>
    </dgm:pt>
    <dgm:pt modelId="{4A5B6CDD-A1D7-4281-89A7-3AB76D751BF1}" type="pres">
      <dgm:prSet presAssocID="{678EEE84-50F9-4036-BF03-62842F7A1B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FF4C51-478A-40CB-A739-041E0B7192DC}" type="presOf" srcId="{624660BE-6133-45A1-8566-DB983F2282AE}" destId="{B365269F-F1C4-4244-A563-2E09409B223A}" srcOrd="0" destOrd="0" presId="urn:microsoft.com/office/officeart/2005/8/layout/vList2"/>
    <dgm:cxn modelId="{FDF4DA99-2DFA-40AE-86D8-197E3ECEE6F7}" type="presOf" srcId="{FEDA0C72-C3FF-494A-8778-0B9F1E85B511}" destId="{A23CFA50-0499-4A44-A2BF-7715796867BB}" srcOrd="0" destOrd="0" presId="urn:microsoft.com/office/officeart/2005/8/layout/vList2"/>
    <dgm:cxn modelId="{8875A3E2-688D-46C2-892D-81688FD3D3DE}" type="presOf" srcId="{678EEE84-50F9-4036-BF03-62842F7A1BB9}" destId="{4A5B6CDD-A1D7-4281-89A7-3AB76D751BF1}" srcOrd="0" destOrd="0" presId="urn:microsoft.com/office/officeart/2005/8/layout/vList2"/>
    <dgm:cxn modelId="{3B7A026B-F434-445A-A14C-134AFEF7A964}" srcId="{FEDA0C72-C3FF-494A-8778-0B9F1E85B511}" destId="{678EEE84-50F9-4036-BF03-62842F7A1BB9}" srcOrd="1" destOrd="0" parTransId="{E53CE391-9184-4835-9591-3BDB6EAC6197}" sibTransId="{DE5917A2-981F-48ED-9C92-0A88191AA763}"/>
    <dgm:cxn modelId="{541EA53E-9E82-4FC9-8F0A-8159F3FDD6F3}" srcId="{FEDA0C72-C3FF-494A-8778-0B9F1E85B511}" destId="{624660BE-6133-45A1-8566-DB983F2282AE}" srcOrd="0" destOrd="0" parTransId="{4CF7DBA2-53D0-449C-A52C-38470C32C283}" sibTransId="{C72E5681-CFE6-490E-A823-9F35C4F61C52}"/>
    <dgm:cxn modelId="{29B9A359-7477-4D6A-B5D5-5D4614A2F763}" type="presParOf" srcId="{A23CFA50-0499-4A44-A2BF-7715796867BB}" destId="{B365269F-F1C4-4244-A563-2E09409B223A}" srcOrd="0" destOrd="0" presId="urn:microsoft.com/office/officeart/2005/8/layout/vList2"/>
    <dgm:cxn modelId="{A7E700C4-85E0-49FE-B777-BC601DEB55C9}" type="presParOf" srcId="{A23CFA50-0499-4A44-A2BF-7715796867BB}" destId="{D9AF7870-4F12-416E-8668-11328FA37627}" srcOrd="1" destOrd="0" presId="urn:microsoft.com/office/officeart/2005/8/layout/vList2"/>
    <dgm:cxn modelId="{2D34961A-414C-4058-BCAA-4A41CF23F022}" type="presParOf" srcId="{A23CFA50-0499-4A44-A2BF-7715796867BB}" destId="{4A5B6CDD-A1D7-4281-89A7-3AB76D751B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20D89-AEBB-4DF4-89AA-F7C5E4033AA4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C00000"/>
              </a:solidFill>
            </a:rPr>
            <a:t>Ашық сабақ</a:t>
          </a:r>
          <a:endParaRPr lang="ru-RU" sz="2400" kern="1200" dirty="0">
            <a:solidFill>
              <a:srgbClr val="C00000"/>
            </a:solidFill>
          </a:endParaRPr>
        </a:p>
      </dsp:txBody>
      <dsp:txXfrm rot="-5400000">
        <a:off x="1" y="842399"/>
        <a:ext cx="1683092" cy="721325"/>
      </dsp:txXfrm>
    </dsp:sp>
    <dsp:sp modelId="{5EBDE3B5-EBC7-429B-9257-45E4E6BB7BF8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Арнайы пән оқытушысы Бек Б.Б. «Релелік қорғаныс» пәнінен,19 ақпан күні Э-41тобына </a:t>
          </a:r>
          <a:endParaRPr lang="ru-RU" sz="1700" b="1" kern="1200" dirty="0">
            <a:solidFill>
              <a:srgbClr val="0070C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  <a:cs typeface="Times New Roman"/>
            </a:rPr>
            <a:t>Өндірістік оқыту шебері</a:t>
          </a: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, Қалжанов Н.А.  «Жолда жүру ережесі» пәнінен,21 ақпан күні ТО-28тобына</a:t>
          </a:r>
          <a:r>
            <a:rPr lang="kk-KZ" sz="1700" kern="1200" dirty="0" smtClean="0">
              <a:effectLst/>
              <a:latin typeface="Times New Roman"/>
              <a:ea typeface="Times New Roman"/>
            </a:rPr>
            <a:t>  </a:t>
          </a:r>
          <a:endParaRPr lang="ru-RU" sz="1700" kern="1200" dirty="0"/>
        </a:p>
      </dsp:txBody>
      <dsp:txXfrm rot="-5400000">
        <a:off x="1683093" y="77146"/>
        <a:ext cx="6470214" cy="1410285"/>
      </dsp:txXfrm>
    </dsp:sp>
    <dsp:sp modelId="{C74A4BCD-802B-4686-A561-1FE4664E6C76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C00000"/>
              </a:solidFill>
            </a:rPr>
            <a:t>Видео сабақ</a:t>
          </a:r>
          <a:endParaRPr lang="ru-RU" sz="2400" kern="1200" dirty="0">
            <a:solidFill>
              <a:srgbClr val="C00000"/>
            </a:solidFill>
          </a:endParaRPr>
        </a:p>
      </dsp:txBody>
      <dsp:txXfrm rot="-5400000">
        <a:off x="1" y="2962237"/>
        <a:ext cx="1683092" cy="721325"/>
      </dsp:txXfrm>
    </dsp:sp>
    <dsp:sp modelId="{8E0E62F5-089B-480C-B522-DB43A212F2A7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Арнайы пән оқытушысы Бек Б.Б. Э-11 арнайы тобына «Монтаждау технологиясы» </a:t>
          </a: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пәнінен, м</a:t>
          </a: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амыр айында </a:t>
          </a: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өткізді.</a:t>
          </a: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 </a:t>
          </a:r>
          <a:endParaRPr lang="ru-RU" sz="1700" b="1" kern="1200" dirty="0">
            <a:solidFill>
              <a:srgbClr val="0070C0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700" b="1" kern="1200" dirty="0" smtClean="0">
              <a:solidFill>
                <a:srgbClr val="0070C0"/>
              </a:solidFill>
              <a:effectLst/>
              <a:latin typeface="Times New Roman"/>
              <a:ea typeface="Times New Roman"/>
            </a:rPr>
            <a:t>Өндірістік оқыту шебері Абдрахманова С.Ж. қашықтықтан оқуға байланысты видео сабақты маусым өткізді.</a:t>
          </a:r>
          <a:endParaRPr lang="ru-RU" sz="1700" b="1" kern="1200" dirty="0">
            <a:solidFill>
              <a:srgbClr val="0070C0"/>
            </a:solidFill>
          </a:endParaRPr>
        </a:p>
      </dsp:txBody>
      <dsp:txXfrm rot="-5400000">
        <a:off x="1683093" y="2196984"/>
        <a:ext cx="6470214" cy="141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5269F-F1C4-4244-A563-2E09409B223A}">
      <dsp:nvSpPr>
        <dsp:cNvPr id="0" name=""/>
        <dsp:cNvSpPr/>
      </dsp:nvSpPr>
      <dsp:spPr>
        <a:xfrm>
          <a:off x="0" y="54741"/>
          <a:ext cx="8229600" cy="21621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Арнайы пән оқытушысы Бек Б.Б. жетекшілігімен </a:t>
          </a:r>
          <a:r>
            <a:rPr lang="kk-KZ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«NАVA» </a:t>
          </a:r>
          <a:r>
            <a:rPr lang="kk-KZ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үйірмесі.</a:t>
          </a:r>
          <a:endParaRPr lang="ru-RU" sz="32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548" y="160289"/>
        <a:ext cx="8018504" cy="1951064"/>
      </dsp:txXfrm>
    </dsp:sp>
    <dsp:sp modelId="{4A5B6CDD-A1D7-4281-89A7-3AB76D751BF1}">
      <dsp:nvSpPr>
        <dsp:cNvPr id="0" name=""/>
        <dsp:cNvSpPr/>
      </dsp:nvSpPr>
      <dsp:spPr>
        <a:xfrm>
          <a:off x="0" y="2309061"/>
          <a:ext cx="8229600" cy="21621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Қалжанов Нурсултан Атбашарулы, Жунусов Серікжан Ғабдулмажитұлы., Тойшыбеков Батырхан Өміртайұлы шеберлердің жетекшілігімен </a:t>
          </a:r>
          <a:r>
            <a:rPr lang="kk-KZ" sz="32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«Жас техник» </a:t>
          </a:r>
          <a:r>
            <a:rPr lang="kk-KZ" sz="32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үйірмесі.</a:t>
          </a:r>
          <a:endParaRPr lang="ru-RU" sz="32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5548" y="2414609"/>
        <a:ext cx="8018504" cy="195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DACB5-A96F-4F68-9D1A-2F0A8620E8E7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CFEF3-25FF-46D4-969A-78947F98B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10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0F2C-8D0D-4487-9D2E-074C0E7286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10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3029-38EC-49EF-9958-6BE7BDF36C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72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EEEF-20AA-49E9-9C75-DDD362B807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95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978C0-9C89-4842-B35A-9DE8E98A6D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7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68E5C-700A-4C8B-9906-93922CBD5C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42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F63E-1017-43A8-B6E6-224867EDE6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062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A0B65-61C7-436F-AC3A-AA031A34CC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592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2FB02-598C-47DC-9CE7-8DC1B8449A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60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E801-A2B5-4C96-B2CA-2F00CD4FBB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8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15557-6DCE-4686-A51A-293A7D895B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114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3995-9175-4F14-B5B5-CF3244CB35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304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643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68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240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058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34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09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441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574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937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85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5DEBB-2760-4353-B922-C2A5FEAE7A2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71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2878-BD43-4DA5-82BE-C7AC6255D9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B76A-C6F2-4DE4-8750-BD216E9BEF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22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Times New Roman"/>
              </a:rPr>
              <a:t/>
            </a:r>
            <a:br>
              <a:rPr lang="kk-KZ" sz="4000" b="1" dirty="0" smtClean="0">
                <a:solidFill>
                  <a:srgbClr val="C00000"/>
                </a:solidFill>
                <a:latin typeface="Times New Roman"/>
              </a:rPr>
            </a:br>
            <a:r>
              <a:rPr lang="kk-KZ" sz="4000" b="1" dirty="0" smtClean="0">
                <a:solidFill>
                  <a:srgbClr val="C00000"/>
                </a:solidFill>
                <a:latin typeface="Times New Roman"/>
              </a:rPr>
              <a:t>«</a:t>
            </a:r>
            <a:r>
              <a:rPr lang="kk-KZ" sz="4000" b="1" dirty="0">
                <a:solidFill>
                  <a:srgbClr val="C00000"/>
                </a:solidFill>
                <a:latin typeface="Times New Roman"/>
              </a:rPr>
              <a:t>Арқалық политехникалық колледжі» КМҚК</a:t>
            </a:r>
            <a:r>
              <a:rPr lang="ru-RU" b="1" dirty="0">
                <a:solidFill>
                  <a:srgbClr val="0070C0"/>
                </a:solidFill>
                <a:latin typeface="Times New Roman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/>
              </a:rPr>
            </a:b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57488" y="1571612"/>
          <a:ext cx="3552825" cy="2657475"/>
        </p:xfrm>
        <a:graphic>
          <a:graphicData uri="http://schemas.openxmlformats.org/presentationml/2006/ole">
            <p:oleObj spid="_x0000_s1038" name="Слайд" r:id="rId3" imgW="4520033" imgH="3389377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48546" y="4643446"/>
            <a:ext cx="9289146" cy="1735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«Техникалық пәндер» топтамалық 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әдістемелік комиссиясының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2019-2020 оқу жылының </a:t>
            </a:r>
            <a:endParaRPr lang="kk-KZ" sz="2400" b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II 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жарты  жылдық  жұмыс есебі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4664"/>
            <a:ext cx="1441649" cy="1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40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kk-KZ" sz="27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ТӘК </a:t>
            </a:r>
            <a:r>
              <a:rPr lang="kk-KZ" sz="2700" b="1" dirty="0">
                <a:solidFill>
                  <a:srgbClr val="C00000"/>
                </a:solidFill>
                <a:latin typeface="Times New Roman"/>
                <a:ea typeface="Times New Roman"/>
              </a:rPr>
              <a:t>оқытушыларының конференция, семинарлар, конкурстарға қатысуы </a:t>
            </a:r>
            <a:r>
              <a:rPr lang="kk-KZ" b="1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kk-KZ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kk-KZ" sz="2000" dirty="0" smtClean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 Арнайы </a:t>
            </a: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аән оқытушысы Байгиреев С.Г. «Ұстаз тілегі» республикалық ғылыми әдістемелік орталығы үйымдастырылған «Үздік педагог» турнирі бойынша 1ші дәрежелі дипломға ие </a:t>
            </a:r>
            <a:r>
              <a:rPr lang="kk-KZ" sz="2000" dirty="0" smtClean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болды.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Өндірістік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оқыту шебері Алекешов Гибрат Хайдарович 1 қантар - 29 ақпан аралығында өткен III «Үздің педпгог-2020»</a:t>
            </a: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Республикалық кәсіби сайысында қатысқан ушін сертификат алып, «Ашық сабақ» номинацияда I дәрежелі дипломмен марапатталды, сонымен қатар,  «PLANET SKILLS» халықаралық ағартушылық сайтында «Өндірістік оқыту үрдісі және оның арнайы ерекшеліктері» жұмысын жарыялағанын растайтын сернтификатқа ие болды және «ZIAT» ғылыми-әдістемелік орталығы уйымдастырылған «Үздік педагог портфолиосы» атты Республикалық оқытушылар сайысында 1 орынга ие болып дипломмен марапатталды.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Wingdings" pitchFamily="2" charset="2"/>
              <a:buChar char="§"/>
            </a:pPr>
            <a:endParaRPr lang="kk-KZ" sz="2000" dirty="0" smtClean="0">
              <a:solidFill>
                <a:srgbClr val="0070C0"/>
              </a:solidFill>
              <a:latin typeface="Times New Roman"/>
              <a:ea typeface="Times New Roman"/>
              <a:cs typeface="Calibri"/>
            </a:endParaRPr>
          </a:p>
          <a:p>
            <a:pPr marL="0" lvl="0" indent="0">
              <a:lnSpc>
                <a:spcPct val="115000"/>
              </a:lnSpc>
              <a:buNone/>
            </a:pPr>
            <a:endParaRPr lang="ru-RU" sz="2000" dirty="0">
              <a:solidFill>
                <a:srgbClr val="0070C0"/>
              </a:solidFill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73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Білім алушылардың шығармашылық жұмысына жетекшілік ету: - 8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Влияние вредных выбрасов и атмосферных осадков на работоспособностей и долговечность автомобилей» тақырыбы бойынша ТО-31тобының білім алушысы Язькова Татьяна 2 орын ғылыми жетекшісі Махатов А.Ш.;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«Гидравликалык экскаваторлар» тақырыбы бойынша ТО-38 тобының білім алушысы Байкула Елжас,  ғылыми жетекшісі Қалжанов Н.А.;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«Автоматты көшет отырғызатын жабдық» тақырыбы бойынша ТО-38 тобының білім алушысы Шоптибаев Бекзат 3 орын ғылыми жетекшісі Тойшыбеков Б.Ө.;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«Жел энергиясын қолдану тиімділігі» тақырыбы бойынша ЭМ-02 тобының білім алушысы Темірхан Темірұлан, ғылыми жетекшісі Абдрахманова С.Ж.;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«Карбюраторлы қозғалтқыштың қоректендіру жүйесі қызметі» тақырыбы бойынша ТО-28 тобының білім алушысы Сүйінғара Нұрдаулет ,  ғылыми жетекшісі Жунусов С.Ғ.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«Энергияны күннен алудың тиімді жолдары» тақырыбы бойынша ЭМ-22 тобының білім алушысы Алтай Данияр, ғылыми жетекшісі Алекешов Г.Х.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«Ашық аспан астындағы электр энергия көзі» тақырыбы бойынша Э-21 тобы білім алушылары Абзал Бекболат пен Сыздықов Данияр, ғылыми жетекшісі Байгиреев Серік Ғаймоллаұлы;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«Кирпичи Made in Arqalyq» тақырыбы бойынша Э-11 тобының білім алушысы Филиппов Илья, ғылыми жетекшісі Бек Б.Б.</a:t>
            </a:r>
            <a:endParaRPr lang="ru-RU" sz="6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kk-KZ" sz="6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Және де айта кететін жетістік – Алекешов Ғ.Х. мен Бек Б.Б. өз білім алушыларымен облыстық «Жас ғалым-2020» ғылыми конференциясына қатысып, жүлделі І, ІІІ орындар иеленді</a:t>
            </a:r>
            <a:r>
              <a:rPr lang="kk-KZ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477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3200" kern="1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3200" kern="12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2019-2020</a:t>
            </a:r>
            <a:r>
              <a:rPr kumimoji="0" lang="kk-K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оқу жылының 2-ші жарты</a:t>
            </a:r>
            <a:r>
              <a:rPr kumimoji="0" lang="kk-KZ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жылдықта </a:t>
            </a: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біліктілікті арттыру курсынан өткендер 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kk-KZ" sz="18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Мажитова </a:t>
            </a:r>
            <a:r>
              <a:rPr lang="kk-KZ" sz="18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Н.Ж. </a:t>
            </a:r>
            <a:r>
              <a:rPr lang="kk-KZ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18.05 – 23.05.20ж. </a:t>
            </a:r>
            <a:r>
              <a:rPr lang="kk-KZ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аралығында өтті, Курс тақырыбы: Қашықтықтан оқыту жағдайында студенттердің өзіндік жұмысын ұйымдастыру". Өткізу түрі: қашықтықтан оқыту технологиясын қолдану арқылы оқыту. Сертификат – DL 02596. 25.05.2020ж.«ТАЛАП» КЕАҚ.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kk-KZ" sz="18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Бек Б.</a:t>
            </a:r>
            <a:r>
              <a:rPr lang="kk-KZ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Б. 18.05 – 23.05.20 ж. </a:t>
            </a:r>
            <a:r>
              <a:rPr lang="kk-KZ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аралығында өтті, Курс тақырыбы: Қашықтықтан оқыту жағдайында студенттердің өзіндік жұмысын ұйымдастыру". Өткізу түрі: қашықтықтан оқыту технологиясын қолдану арқылы оқыту. Сертификат – DL 01883. 25.05.2020ж. Сертификат – DL 02596. 25.05.2020ж.«ТАЛАП» КЕАҚ.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kk-KZ" sz="18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Досымов Т.Д. </a:t>
            </a:r>
            <a:r>
              <a:rPr lang="kk-KZ" sz="1800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18.05 – 23.05.20ж. </a:t>
            </a:r>
            <a:r>
              <a:rPr lang="kk-KZ" sz="1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аралығында өтті, Курс тақырыбы: Қашықтықтан оқыту жағдайында студенттердің өзіндік жұмысын ұйымдастыру". Өткізу түрі: қашықтықтан оқыту технологиясын қолдану арқылы оқыту. Сертификат – DL 02596. 25.05.2020ж.«ТАЛАП» КЕАҚ.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4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Жалпы </a:t>
            </a:r>
            <a:r>
              <a:rPr lang="kk-KZ" sz="4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қорытынды: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lnSpcReduction="10000"/>
          </a:bodyPr>
          <a:lstStyle/>
          <a:p>
            <a:pPr marL="1066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ТӘК 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жоспары бойынша жоспарланған іс – шаралар өз деңгейінде карантиндік шараларға байланысты өте алмады.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1066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8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Келесі </a:t>
            </a:r>
            <a:r>
              <a:rPr lang="kk-KZ" sz="28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 жылында оқытушылар конференциялар, конкурстар, олимпиада, декада, ғылыми жұмыстармен тығыз айналысуға тиісті және журналдар  мен жинақтарда  ғылыми мақалалар  жариялау жақсы денгейде жүргізілсін.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151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фон3 копия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6481763" cy="6858000"/>
          </a:xfrm>
          <a:ln w="76200">
            <a:prstDash val="lgDashDotDot"/>
          </a:ln>
        </p:spPr>
        <p:txBody>
          <a:bodyPr/>
          <a:lstStyle/>
          <a:p>
            <a:pPr eaLnBrk="1" hangingPunct="1">
              <a:defRPr/>
            </a:pPr>
            <a:r>
              <a:rPr lang="kk-K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Назар қойып тындағандарынызға көп рахмет</a:t>
            </a: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94025" y="4725144"/>
            <a:ext cx="1872207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ТӘК</a:t>
            </a:r>
            <a:endParaRPr lang="ru-RU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6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289451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kk-KZ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«Техникалық пәндер» топтамалық әдістемелік комиссияның  </a:t>
            </a:r>
            <a:endParaRPr lang="ru-RU" sz="1800" dirty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b="1" dirty="0">
                <a:solidFill>
                  <a:srgbClr val="C00000"/>
                </a:solidFill>
                <a:latin typeface="Times New Roman"/>
                <a:ea typeface="Calibri"/>
                <a:cs typeface="Calibri"/>
              </a:rPr>
              <a:t>тақырыбы: </a:t>
            </a: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Қазіргі заманғы технологияларды қолдану негізінде бәсекеге қабілетті мамандарды даярлау</a:t>
            </a:r>
            <a:r>
              <a:rPr lang="kk-KZ" sz="2000" dirty="0" smtClean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b="1" dirty="0">
                <a:solidFill>
                  <a:srgbClr val="C00000"/>
                </a:solidFill>
                <a:latin typeface="Times New Roman"/>
                <a:ea typeface="Calibri"/>
                <a:cs typeface="Calibri"/>
              </a:rPr>
              <a:t>Әдістемелік </a:t>
            </a:r>
            <a:r>
              <a:rPr lang="kk-KZ" sz="2000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комиссияның  </a:t>
            </a:r>
            <a:r>
              <a:rPr lang="kk-KZ" sz="2000" b="1" dirty="0">
                <a:solidFill>
                  <a:srgbClr val="C00000"/>
                </a:solidFill>
                <a:latin typeface="Times New Roman"/>
                <a:ea typeface="Calibri"/>
                <a:cs typeface="Calibri"/>
              </a:rPr>
              <a:t>мақсаты: </a:t>
            </a: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Оқытудың жаңа технологиялары арқылы студенттердің танымдық және зияткерлік қабілеттерін дамыту үшін жағдай жасау, атап айтқанда :  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а) жаңа технологиялардың озық әдістері мен тәсілдерін меңгеру;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в) оқу процесінде пайдалану үшін қажетті әдістемелік нұсқаулардың әзірлемелері,тестілер мен тапсырмалар жинағын, нұсқамалық карталарды шығару;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г) инновациялық технологиялар мен электрондық әдістерді қолдану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434330" algn="l"/>
              </a:tabLst>
            </a:pP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оқытудың тиімді нысанын пайдалану;	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д) студенттердың бірлескен зерттеулер жүргізу арқылы, студенттердің ғылыми-бағытталған дағдыларын дамыту</a:t>
            </a:r>
            <a:r>
              <a:rPr lang="kk-KZ" sz="2000" dirty="0" smtClean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.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9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/>
          <a:lstStyle/>
          <a:p>
            <a:pPr marL="0" lvl="0" indent="0" algn="ctr">
              <a:lnSpc>
                <a:spcPct val="115000"/>
              </a:lnSpc>
              <a:buNone/>
            </a:pPr>
            <a:r>
              <a:rPr lang="kk-KZ" sz="2000" b="1" dirty="0" smtClean="0">
                <a:solidFill>
                  <a:prstClr val="black"/>
                </a:solidFill>
                <a:latin typeface="Times New Roman"/>
                <a:ea typeface="Calibri"/>
                <a:cs typeface="Calibri"/>
              </a:rPr>
              <a:t>	</a:t>
            </a:r>
            <a:r>
              <a:rPr lang="kk-KZ" sz="2800" b="1" dirty="0" smtClean="0">
                <a:solidFill>
                  <a:srgbClr val="C00000"/>
                </a:solidFill>
                <a:latin typeface="Times New Roman"/>
                <a:ea typeface="Calibri"/>
                <a:cs typeface="Calibri"/>
              </a:rPr>
              <a:t>Әдістемелік </a:t>
            </a:r>
            <a:r>
              <a:rPr lang="kk-KZ" sz="2800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комиссияның </a:t>
            </a:r>
            <a:r>
              <a:rPr lang="kk-KZ" sz="2800" b="1" dirty="0">
                <a:solidFill>
                  <a:srgbClr val="C00000"/>
                </a:solidFill>
                <a:latin typeface="Times New Roman"/>
                <a:ea typeface="Calibri"/>
                <a:cs typeface="Calibri"/>
              </a:rPr>
              <a:t>міндеті:</a:t>
            </a:r>
            <a:r>
              <a:rPr lang="kk-KZ" sz="2800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 </a:t>
            </a:r>
            <a:endParaRPr lang="kk-KZ" sz="2800" dirty="0" smtClean="0">
              <a:solidFill>
                <a:srgbClr val="C00000"/>
              </a:solidFill>
              <a:latin typeface="Times New Roman"/>
              <a:ea typeface="Times New Roman"/>
              <a:cs typeface="Calibri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kk-KZ" sz="2000" dirty="0">
              <a:solidFill>
                <a:srgbClr val="C00000"/>
              </a:solidFill>
              <a:latin typeface="Times New Roman"/>
              <a:ea typeface="Times New Roman"/>
              <a:cs typeface="Calibri"/>
            </a:endParaRPr>
          </a:p>
          <a:p>
            <a:pPr lvl="0" algn="just">
              <a:lnSpc>
                <a:spcPct val="115000"/>
              </a:lnSpc>
              <a:buFont typeface="Wingdings" pitchFamily="2" charset="2"/>
              <a:buChar char="§"/>
            </a:pPr>
            <a:r>
              <a:rPr lang="kk-KZ" sz="2000" dirty="0" smtClean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Оқытушылардың </a:t>
            </a: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құзыретін көтеру және біліктілігін дамыту, қамтамасыз ету және шығармашылық жұмысқа ынталандыру;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kk-KZ" sz="2000" dirty="0" smtClean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Техникалық </a:t>
            </a: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пәндер сабақтарында білім алушылардың шығармашылық белсенділігін , техникалық пәнге деген жұмысқа ынталандыру; 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kk-KZ" sz="2000" dirty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Білім беру барысында жаңашылдық бастамаларға ұмтылу және қолдану.</a:t>
            </a:r>
            <a:endParaRPr lang="ru-RU" sz="1800" dirty="0">
              <a:solidFill>
                <a:srgbClr val="0070C0"/>
              </a:solidFill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95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7219932"/>
              </p:ext>
            </p:extLst>
          </p:nvPr>
        </p:nvGraphicFramePr>
        <p:xfrm>
          <a:off x="457200" y="2276871"/>
          <a:ext cx="8229600" cy="2036271"/>
        </p:xfrm>
        <a:graphic>
          <a:graphicData uri="http://schemas.openxmlformats.org/drawingml/2006/table">
            <a:tbl>
              <a:tblPr firstRow="1" firstCol="1" bandRow="1"/>
              <a:tblGrid>
                <a:gridCol w="1954560"/>
                <a:gridCol w="1337280"/>
                <a:gridCol w="1645920"/>
                <a:gridCol w="1645920"/>
                <a:gridCol w="1645920"/>
              </a:tblGrid>
              <a:tr h="6787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Барлық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оқытушылар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Қолда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бар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санат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8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жоғары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бірінші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екінші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санаты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жоқ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678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68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4290" marR="67945" marT="27305" marB="273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5616" y="620688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Оқытушылардың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сапалық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құрамы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8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047" y="343109"/>
            <a:ext cx="890051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2019-2020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оку жылында оқытушыларының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біліктілігін көтергендер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8923660"/>
              </p:ext>
            </p:extLst>
          </p:nvPr>
        </p:nvGraphicFramePr>
        <p:xfrm>
          <a:off x="971600" y="2420888"/>
          <a:ext cx="720080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401758"/>
                <a:gridCol w="4398273"/>
                <a:gridCol w="24007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№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Т.А.Ә.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Санатты</a:t>
                      </a:r>
                      <a:endParaRPr lang="ru-RU" sz="2800" b="1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2800" b="1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Бек Ботагоз Бекқызы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2800" b="1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2800" b="1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Қалжанов Нурсултан Атбашарулы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2800" b="1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Торгайбайулы Данабек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28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041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ІI жарты жылдықта ө</a:t>
            </a:r>
            <a:r>
              <a:rPr lang="kk-KZ" sz="2800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ткізілген ашық сабақтар және іс – шаралар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04824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5453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/>
                <a:ea typeface="Times New Roman"/>
                <a:cs typeface="Calibri"/>
              </a:rPr>
              <a:t> </a:t>
            </a:r>
            <a:r>
              <a:rPr lang="kk-KZ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«Техникалық пәндер»  </a:t>
            </a:r>
            <a: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ТӘК  </a:t>
            </a:r>
            <a:b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</a:br>
            <a: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2 </a:t>
            </a:r>
            <a:r>
              <a:rPr lang="kk-KZ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үйірме жұмыс </a:t>
            </a:r>
            <a:r>
              <a:rPr lang="kk-KZ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атқарады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52114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66703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kk-KZ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/>
            </a:r>
            <a:br>
              <a:rPr lang="kk-KZ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</a:br>
            <a:r>
              <a:rPr lang="kk-KZ" sz="2800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/>
            </a:r>
            <a:br>
              <a:rPr lang="kk-KZ" sz="2800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2019-2020 </a:t>
            </a:r>
            <a:r>
              <a:rPr lang="kk-KZ" sz="2800" b="1" dirty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оқу жылының  ІI-жарты жылдық бойынша   ТӘК отырысында:  2 баяндама дайындалды және тыңдалды</a:t>
            </a:r>
            <a:r>
              <a:rPr lang="kk-KZ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:</a:t>
            </a:r>
            <a:br>
              <a:rPr lang="kk-KZ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</a:br>
            <a:r>
              <a:rPr lang="kk-KZ" sz="2800" b="1" dirty="0" smtClean="0">
                <a:solidFill>
                  <a:srgbClr val="C00000"/>
                </a:solidFill>
                <a:latin typeface="Times New Roman"/>
                <a:ea typeface="Times New Roman"/>
                <a:cs typeface="Calibri"/>
              </a:rPr>
              <a:t> </a:t>
            </a:r>
            <a:endParaRPr lang="ru-RU" sz="2800" dirty="0">
              <a:solidFill>
                <a:srgbClr val="C00000"/>
              </a:solidFill>
              <a:ea typeface="Times New Roman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993307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Арнайы пәндерді оқытудағы модульдік технологияның орны»  тренинг - Бек Б.Б.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«Жаңа технологияны қалай қолдануға болады» әдістемелік </a:t>
            </a: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баяндама - Қалжанов Н.А.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Баяндамалар </a:t>
            </a:r>
            <a:r>
              <a:rPr lang="kk-KZ" sz="24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әдістемеліктің оқытушыларымен тыңдалынып сабақты жоспарлау мен жүргізуде еске алынды.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Журналдарға  мақалалар  жариялау барысында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507288" cy="3726746"/>
          </a:xfrm>
        </p:spPr>
        <p:txBody>
          <a:bodyPr>
            <a:noAutofit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Торғайбайұлы </a:t>
            </a:r>
            <a:r>
              <a:rPr lang="kk-KZ" sz="2800" dirty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Д. «Топырақты өңдеу әдістері» мақаласы «Учительская плюс» газетінің 03 сәуір   2020 ж № 14 жарияланды</a:t>
            </a: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0">
              <a:lnSpc>
                <a:spcPct val="115000"/>
              </a:lnSpc>
              <a:buNone/>
            </a:pPr>
            <a:r>
              <a:rPr lang="kk-KZ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Абдрахманова С.Ж. «Теориялық білім тәжірибемен шыңдалды» мақаласы «Учительская плюс» газетінің 05 маусым   2020 ж № 23 (419) санында жарияланды. 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kk-KZ" sz="2800" dirty="0" smtClean="0">
                <a:solidFill>
                  <a:srgbClr val="0070C0"/>
                </a:solidFill>
                <a:latin typeface="Times New Roman"/>
                <a:ea typeface="Times New Roman"/>
                <a:cs typeface="Calibri"/>
              </a:rPr>
              <a:t> </a:t>
            </a:r>
            <a:endParaRPr lang="ru-RU" sz="2800" dirty="0">
              <a:solidFill>
                <a:srgbClr val="0070C0"/>
              </a:solidFill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288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854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1_Оформление по умолчанию</vt:lpstr>
      <vt:lpstr>1_Тема Office</vt:lpstr>
      <vt:lpstr>Слайд</vt:lpstr>
      <vt:lpstr> «Арқалық политехникалық колледжі» КМҚК                                           </vt:lpstr>
      <vt:lpstr>Слайд 2</vt:lpstr>
      <vt:lpstr>Слайд 3</vt:lpstr>
      <vt:lpstr>Слайд 4</vt:lpstr>
      <vt:lpstr>Слайд 5</vt:lpstr>
      <vt:lpstr>ІI жарты жылдықта өткізілген ашық сабақтар және іс – шаралар</vt:lpstr>
      <vt:lpstr> «Техникалық пәндер»  ТӘК   2 үйірме жұмыс атқарады </vt:lpstr>
      <vt:lpstr>  2019-2020 оқу жылының  ІI-жарты жылдық бойынша   ТӘК отырысында:  2 баяндама дайындалды және тыңдалды:  </vt:lpstr>
      <vt:lpstr>  Журналдарға  мақалалар  жариялау барысында </vt:lpstr>
      <vt:lpstr> ТӘК оқытушыларының конференция, семинарлар, конкурстарға қатысуы  </vt:lpstr>
      <vt:lpstr>Білім алушылардың шығармашылық жұмысына жетекшілік ету: - 8 </vt:lpstr>
      <vt:lpstr>   2019-2020 оқу жылының 2-ші жарты жылдықта біліктілікті арттыру курсынан өткендер            </vt:lpstr>
      <vt:lpstr> Жалпы қорытынды: </vt:lpstr>
      <vt:lpstr>Назар қойып тындағандарынызға көп рахмет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Качественный состав преподавателей </dc:title>
  <dc:creator>User</dc:creator>
  <cp:lastModifiedBy>User</cp:lastModifiedBy>
  <cp:revision>62</cp:revision>
  <cp:lastPrinted>2019-05-20T07:35:57Z</cp:lastPrinted>
  <dcterms:created xsi:type="dcterms:W3CDTF">2019-01-09T11:16:39Z</dcterms:created>
  <dcterms:modified xsi:type="dcterms:W3CDTF">2020-06-18T03:37:56Z</dcterms:modified>
</cp:coreProperties>
</file>